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0"/>
  </p:notesMasterIdLst>
  <p:sldIdLst>
    <p:sldId id="269" r:id="rId2"/>
    <p:sldId id="270" r:id="rId3"/>
    <p:sldId id="258" r:id="rId4"/>
    <p:sldId id="273" r:id="rId5"/>
    <p:sldId id="274" r:id="rId6"/>
    <p:sldId id="268" r:id="rId7"/>
    <p:sldId id="271" r:id="rId8"/>
    <p:sldId id="272"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7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69FE52-B47C-4832-B228-296F1B98C290}" type="doc">
      <dgm:prSet loTypeId="urn:microsoft.com/office/officeart/2005/8/layout/hierarchy2" loCatId="hierarchy" qsTypeId="urn:microsoft.com/office/officeart/2005/8/quickstyle/simple1" qsCatId="simple" csTypeId="urn:microsoft.com/office/officeart/2005/8/colors/colorful1" csCatId="colorful" phldr="1"/>
      <dgm:spPr/>
      <dgm:t>
        <a:bodyPr/>
        <a:lstStyle/>
        <a:p>
          <a:endParaRPr lang="ru-RU"/>
        </a:p>
      </dgm:t>
    </dgm:pt>
    <dgm:pt modelId="{E2CBA04D-C617-4B2C-8914-C5CBF9156EBE}">
      <dgm:prSet phldrT="[Текст]" custT="1"/>
      <dgm:spPr/>
      <dgm:t>
        <a:bodyPr/>
        <a:lstStyle/>
        <a:p>
          <a:r>
            <a:rPr lang="kk-KZ" sz="1400" dirty="0" smtClean="0">
              <a:solidFill>
                <a:schemeClr val="tx1"/>
              </a:solidFill>
            </a:rPr>
            <a:t>Бух. есеп объектілері</a:t>
          </a:r>
          <a:endParaRPr lang="ru-RU" sz="1400" dirty="0">
            <a:solidFill>
              <a:schemeClr val="tx1"/>
            </a:solidFill>
          </a:endParaRPr>
        </a:p>
      </dgm:t>
    </dgm:pt>
    <dgm:pt modelId="{EDC3B698-021E-4866-8014-2BE54E392B08}" type="parTrans" cxnId="{5F2C75C9-0FE0-40D4-8310-00C5C028E4A4}">
      <dgm:prSet/>
      <dgm:spPr/>
      <dgm:t>
        <a:bodyPr/>
        <a:lstStyle/>
        <a:p>
          <a:endParaRPr lang="ru-RU" sz="1400">
            <a:solidFill>
              <a:schemeClr val="tx1"/>
            </a:solidFill>
          </a:endParaRPr>
        </a:p>
      </dgm:t>
    </dgm:pt>
    <dgm:pt modelId="{5D9FF197-1463-4483-A1EB-842B265D3EC8}" type="sibTrans" cxnId="{5F2C75C9-0FE0-40D4-8310-00C5C028E4A4}">
      <dgm:prSet/>
      <dgm:spPr/>
      <dgm:t>
        <a:bodyPr/>
        <a:lstStyle/>
        <a:p>
          <a:endParaRPr lang="ru-RU" sz="1400">
            <a:solidFill>
              <a:schemeClr val="tx1"/>
            </a:solidFill>
          </a:endParaRPr>
        </a:p>
      </dgm:t>
    </dgm:pt>
    <dgm:pt modelId="{093DF46C-DA7D-4B0F-9726-E8210D81E286}">
      <dgm:prSet phldrT="[Текст]" custT="1"/>
      <dgm:spPr/>
      <dgm:t>
        <a:bodyPr/>
        <a:lstStyle/>
        <a:p>
          <a:r>
            <a:rPr lang="kk-KZ" sz="1400" dirty="0" smtClean="0">
              <a:solidFill>
                <a:schemeClr val="tx1"/>
              </a:solidFill>
            </a:rPr>
            <a:t>Ұйым ресурстары</a:t>
          </a:r>
          <a:endParaRPr lang="ru-RU" sz="1400" dirty="0">
            <a:solidFill>
              <a:schemeClr val="tx1"/>
            </a:solidFill>
          </a:endParaRPr>
        </a:p>
      </dgm:t>
    </dgm:pt>
    <dgm:pt modelId="{E7AB8915-442A-4B54-86B2-7255FF3B7AEE}" type="parTrans" cxnId="{9A18BBD4-3568-43BE-8800-F548D26DA6DE}">
      <dgm:prSet custT="1"/>
      <dgm:spPr/>
      <dgm:t>
        <a:bodyPr/>
        <a:lstStyle/>
        <a:p>
          <a:endParaRPr lang="ru-RU" sz="1400">
            <a:solidFill>
              <a:schemeClr val="tx1"/>
            </a:solidFill>
          </a:endParaRPr>
        </a:p>
      </dgm:t>
    </dgm:pt>
    <dgm:pt modelId="{C255C601-7244-4A9C-90D4-D6F2CDC5E892}" type="sibTrans" cxnId="{9A18BBD4-3568-43BE-8800-F548D26DA6DE}">
      <dgm:prSet/>
      <dgm:spPr/>
      <dgm:t>
        <a:bodyPr/>
        <a:lstStyle/>
        <a:p>
          <a:endParaRPr lang="ru-RU" sz="1400">
            <a:solidFill>
              <a:schemeClr val="tx1"/>
            </a:solidFill>
          </a:endParaRPr>
        </a:p>
      </dgm:t>
    </dgm:pt>
    <dgm:pt modelId="{8A60F44A-4399-4EE5-BFA3-5274424C0DCC}">
      <dgm:prSet phldrT="[Текст]" custT="1"/>
      <dgm:spPr/>
      <dgm:t>
        <a:bodyPr/>
        <a:lstStyle/>
        <a:p>
          <a:r>
            <a:rPr lang="kk-KZ" sz="1400" dirty="0" smtClean="0">
              <a:solidFill>
                <a:schemeClr val="tx1"/>
              </a:solidFill>
            </a:rPr>
            <a:t>Шаруашылық құралдардың  құралу көздері бойынша </a:t>
          </a:r>
          <a:endParaRPr lang="ru-RU" sz="1400" dirty="0">
            <a:solidFill>
              <a:schemeClr val="tx1"/>
            </a:solidFill>
          </a:endParaRPr>
        </a:p>
      </dgm:t>
    </dgm:pt>
    <dgm:pt modelId="{62E3275A-704B-43DD-89C2-CA3A3E4FC8BE}" type="parTrans" cxnId="{BBAA9231-DDD4-4868-8575-6232133B25AB}">
      <dgm:prSet custT="1"/>
      <dgm:spPr/>
      <dgm:t>
        <a:bodyPr/>
        <a:lstStyle/>
        <a:p>
          <a:endParaRPr lang="ru-RU" sz="1400">
            <a:solidFill>
              <a:schemeClr val="tx1"/>
            </a:solidFill>
          </a:endParaRPr>
        </a:p>
      </dgm:t>
    </dgm:pt>
    <dgm:pt modelId="{5A23B915-24EC-4B58-B5E8-BF9D8BCDC56E}" type="sibTrans" cxnId="{BBAA9231-DDD4-4868-8575-6232133B25AB}">
      <dgm:prSet/>
      <dgm:spPr/>
      <dgm:t>
        <a:bodyPr/>
        <a:lstStyle/>
        <a:p>
          <a:endParaRPr lang="ru-RU" sz="1400">
            <a:solidFill>
              <a:schemeClr val="tx1"/>
            </a:solidFill>
          </a:endParaRPr>
        </a:p>
      </dgm:t>
    </dgm:pt>
    <dgm:pt modelId="{92F5FF0D-FB77-484E-A7B6-D5977B7BB460}">
      <dgm:prSet phldrT="[Текст]" custT="1"/>
      <dgm:spPr/>
      <dgm:t>
        <a:bodyPr/>
        <a:lstStyle/>
        <a:p>
          <a:r>
            <a:rPr lang="kk-KZ" sz="1400" dirty="0" smtClean="0">
              <a:solidFill>
                <a:schemeClr val="tx1"/>
              </a:solidFill>
            </a:rPr>
            <a:t>Шаруашылық құралдардың құрамы (түрлері) бойынша </a:t>
          </a:r>
          <a:endParaRPr lang="ru-RU" sz="1400" dirty="0">
            <a:solidFill>
              <a:schemeClr val="tx1"/>
            </a:solidFill>
          </a:endParaRPr>
        </a:p>
      </dgm:t>
    </dgm:pt>
    <dgm:pt modelId="{1B1BFD4F-80A9-48E7-B899-7D50E1A9705E}" type="parTrans" cxnId="{52BD8370-BC52-4F0A-BCF5-43C3A08234A2}">
      <dgm:prSet custT="1"/>
      <dgm:spPr/>
      <dgm:t>
        <a:bodyPr/>
        <a:lstStyle/>
        <a:p>
          <a:endParaRPr lang="ru-RU" sz="1400">
            <a:solidFill>
              <a:schemeClr val="tx1"/>
            </a:solidFill>
          </a:endParaRPr>
        </a:p>
      </dgm:t>
    </dgm:pt>
    <dgm:pt modelId="{ACCE8276-2DDB-4202-876A-5A1F7DB3021B}" type="sibTrans" cxnId="{52BD8370-BC52-4F0A-BCF5-43C3A08234A2}">
      <dgm:prSet/>
      <dgm:spPr/>
      <dgm:t>
        <a:bodyPr/>
        <a:lstStyle/>
        <a:p>
          <a:endParaRPr lang="ru-RU" sz="1400">
            <a:solidFill>
              <a:schemeClr val="tx1"/>
            </a:solidFill>
          </a:endParaRPr>
        </a:p>
      </dgm:t>
    </dgm:pt>
    <dgm:pt modelId="{3E319119-EA52-4214-A39C-228767ABBFA1}">
      <dgm:prSet phldrT="[Текст]" custT="1"/>
      <dgm:spPr/>
      <dgm:t>
        <a:bodyPr/>
        <a:lstStyle/>
        <a:p>
          <a:r>
            <a:rPr lang="kk-KZ" sz="1400" dirty="0" smtClean="0">
              <a:solidFill>
                <a:schemeClr val="tx1"/>
              </a:solidFill>
            </a:rPr>
            <a:t>Шаруашылық процесстер</a:t>
          </a:r>
          <a:endParaRPr lang="ru-RU" sz="1400" dirty="0">
            <a:solidFill>
              <a:schemeClr val="tx1"/>
            </a:solidFill>
          </a:endParaRPr>
        </a:p>
      </dgm:t>
    </dgm:pt>
    <dgm:pt modelId="{A8EBC1ED-B1AD-4065-BFF9-BBEB6BE4C9F6}" type="parTrans" cxnId="{03BEEE8C-55FE-48BF-8418-9321E92DD52E}">
      <dgm:prSet custT="1"/>
      <dgm:spPr/>
      <dgm:t>
        <a:bodyPr/>
        <a:lstStyle/>
        <a:p>
          <a:endParaRPr lang="ru-RU" sz="1400">
            <a:solidFill>
              <a:schemeClr val="tx1"/>
            </a:solidFill>
          </a:endParaRPr>
        </a:p>
      </dgm:t>
    </dgm:pt>
    <dgm:pt modelId="{D440C622-6CAE-4994-8863-D991E8A09CA1}" type="sibTrans" cxnId="{03BEEE8C-55FE-48BF-8418-9321E92DD52E}">
      <dgm:prSet/>
      <dgm:spPr/>
      <dgm:t>
        <a:bodyPr/>
        <a:lstStyle/>
        <a:p>
          <a:endParaRPr lang="ru-RU" sz="1400">
            <a:solidFill>
              <a:schemeClr val="tx1"/>
            </a:solidFill>
          </a:endParaRPr>
        </a:p>
      </dgm:t>
    </dgm:pt>
    <dgm:pt modelId="{E3C2C30B-41AE-4FDD-A88F-996256A7A528}">
      <dgm:prSet phldrT="[Текст]" custT="1"/>
      <dgm:spPr/>
      <dgm:t>
        <a:bodyPr/>
        <a:lstStyle/>
        <a:p>
          <a:r>
            <a:rPr lang="kk-KZ" sz="1400" dirty="0" smtClean="0">
              <a:solidFill>
                <a:schemeClr val="tx1"/>
              </a:solidFill>
            </a:rPr>
            <a:t>Дайындау (жабдықтау)</a:t>
          </a:r>
          <a:endParaRPr lang="ru-RU" sz="1400" dirty="0">
            <a:solidFill>
              <a:schemeClr val="tx1"/>
            </a:solidFill>
          </a:endParaRPr>
        </a:p>
      </dgm:t>
    </dgm:pt>
    <dgm:pt modelId="{60503745-D4F1-4E88-8F4B-665B75E15581}" type="parTrans" cxnId="{20428D84-6297-4991-8F7C-E49E0ED7F51D}">
      <dgm:prSet custT="1"/>
      <dgm:spPr/>
      <dgm:t>
        <a:bodyPr/>
        <a:lstStyle/>
        <a:p>
          <a:endParaRPr lang="ru-RU" sz="1400">
            <a:solidFill>
              <a:schemeClr val="tx1"/>
            </a:solidFill>
          </a:endParaRPr>
        </a:p>
      </dgm:t>
    </dgm:pt>
    <dgm:pt modelId="{247F6043-AF34-4A57-9D61-93FB32B6C4FF}" type="sibTrans" cxnId="{20428D84-6297-4991-8F7C-E49E0ED7F51D}">
      <dgm:prSet/>
      <dgm:spPr/>
      <dgm:t>
        <a:bodyPr/>
        <a:lstStyle/>
        <a:p>
          <a:endParaRPr lang="ru-RU" sz="1400">
            <a:solidFill>
              <a:schemeClr val="tx1"/>
            </a:solidFill>
          </a:endParaRPr>
        </a:p>
      </dgm:t>
    </dgm:pt>
    <dgm:pt modelId="{A629F54E-4349-4E90-9C7C-92B4967A65C3}">
      <dgm:prSet phldrT="[Текст]" custT="1"/>
      <dgm:spPr/>
      <dgm:t>
        <a:bodyPr/>
        <a:lstStyle/>
        <a:p>
          <a:r>
            <a:rPr lang="kk-KZ" sz="1400" dirty="0" smtClean="0">
              <a:solidFill>
                <a:schemeClr val="tx1"/>
              </a:solidFill>
            </a:rPr>
            <a:t>Өткізу (сату)</a:t>
          </a:r>
          <a:endParaRPr lang="ru-RU" sz="1400" dirty="0">
            <a:solidFill>
              <a:schemeClr val="tx1"/>
            </a:solidFill>
          </a:endParaRPr>
        </a:p>
      </dgm:t>
    </dgm:pt>
    <dgm:pt modelId="{74AC8BBE-6890-40DB-A257-2F65EEB68510}" type="parTrans" cxnId="{904FE440-BA07-4318-BBC3-F54483874D83}">
      <dgm:prSet custT="1"/>
      <dgm:spPr/>
      <dgm:t>
        <a:bodyPr/>
        <a:lstStyle/>
        <a:p>
          <a:endParaRPr lang="ru-RU" sz="1400">
            <a:solidFill>
              <a:schemeClr val="tx1"/>
            </a:solidFill>
          </a:endParaRPr>
        </a:p>
      </dgm:t>
    </dgm:pt>
    <dgm:pt modelId="{9D4A256C-753E-420F-9F95-C1DC2DF73245}" type="sibTrans" cxnId="{904FE440-BA07-4318-BBC3-F54483874D83}">
      <dgm:prSet/>
      <dgm:spPr/>
      <dgm:t>
        <a:bodyPr/>
        <a:lstStyle/>
        <a:p>
          <a:endParaRPr lang="ru-RU" sz="1400">
            <a:solidFill>
              <a:schemeClr val="tx1"/>
            </a:solidFill>
          </a:endParaRPr>
        </a:p>
      </dgm:t>
    </dgm:pt>
    <dgm:pt modelId="{DB6CB8AE-0053-4080-A0ED-A007E698382F}">
      <dgm:prSet phldrT="[Текст]" custT="1"/>
      <dgm:spPr/>
      <dgm:t>
        <a:bodyPr/>
        <a:lstStyle/>
        <a:p>
          <a:r>
            <a:rPr lang="kk-KZ" sz="1400" dirty="0" smtClean="0">
              <a:solidFill>
                <a:schemeClr val="tx1"/>
              </a:solidFill>
            </a:rPr>
            <a:t>Өндіріс </a:t>
          </a:r>
          <a:endParaRPr lang="ru-RU" sz="1400" dirty="0">
            <a:solidFill>
              <a:schemeClr val="tx1"/>
            </a:solidFill>
          </a:endParaRPr>
        </a:p>
      </dgm:t>
    </dgm:pt>
    <dgm:pt modelId="{C115DA3E-5590-481D-9764-4EB0DFFEE6A9}" type="parTrans" cxnId="{621D1212-8705-4318-8158-357B47AE4CDB}">
      <dgm:prSet custT="1"/>
      <dgm:spPr/>
      <dgm:t>
        <a:bodyPr/>
        <a:lstStyle/>
        <a:p>
          <a:endParaRPr lang="ru-RU" sz="1400">
            <a:solidFill>
              <a:schemeClr val="tx1"/>
            </a:solidFill>
          </a:endParaRPr>
        </a:p>
      </dgm:t>
    </dgm:pt>
    <dgm:pt modelId="{B1C97FA0-5DEA-456C-89AA-6C7A6B1A97A5}" type="sibTrans" cxnId="{621D1212-8705-4318-8158-357B47AE4CDB}">
      <dgm:prSet/>
      <dgm:spPr/>
      <dgm:t>
        <a:bodyPr/>
        <a:lstStyle/>
        <a:p>
          <a:endParaRPr lang="ru-RU" sz="1400">
            <a:solidFill>
              <a:schemeClr val="tx1"/>
            </a:solidFill>
          </a:endParaRPr>
        </a:p>
      </dgm:t>
    </dgm:pt>
    <dgm:pt modelId="{24AB8CBE-41B4-4797-A3B5-3EF39954AD38}" type="pres">
      <dgm:prSet presAssocID="{4369FE52-B47C-4832-B228-296F1B98C290}" presName="diagram" presStyleCnt="0">
        <dgm:presLayoutVars>
          <dgm:chPref val="1"/>
          <dgm:dir/>
          <dgm:animOne val="branch"/>
          <dgm:animLvl val="lvl"/>
          <dgm:resizeHandles val="exact"/>
        </dgm:presLayoutVars>
      </dgm:prSet>
      <dgm:spPr/>
      <dgm:t>
        <a:bodyPr/>
        <a:lstStyle/>
        <a:p>
          <a:endParaRPr lang="ru-RU"/>
        </a:p>
      </dgm:t>
    </dgm:pt>
    <dgm:pt modelId="{3AA604A2-887D-4B59-93C3-B422A5F0008E}" type="pres">
      <dgm:prSet presAssocID="{E2CBA04D-C617-4B2C-8914-C5CBF9156EBE}" presName="root1" presStyleCnt="0"/>
      <dgm:spPr/>
      <dgm:t>
        <a:bodyPr/>
        <a:lstStyle/>
        <a:p>
          <a:endParaRPr lang="ru-RU"/>
        </a:p>
      </dgm:t>
    </dgm:pt>
    <dgm:pt modelId="{B6DC3647-8F12-456F-9DB7-3265342C7DFB}" type="pres">
      <dgm:prSet presAssocID="{E2CBA04D-C617-4B2C-8914-C5CBF9156EBE}" presName="LevelOneTextNode" presStyleLbl="node0" presStyleIdx="0" presStyleCnt="1" custScaleX="138996">
        <dgm:presLayoutVars>
          <dgm:chPref val="3"/>
        </dgm:presLayoutVars>
      </dgm:prSet>
      <dgm:spPr/>
      <dgm:t>
        <a:bodyPr/>
        <a:lstStyle/>
        <a:p>
          <a:endParaRPr lang="ru-RU"/>
        </a:p>
      </dgm:t>
    </dgm:pt>
    <dgm:pt modelId="{F310D4FB-E251-4757-B520-75A8AF825232}" type="pres">
      <dgm:prSet presAssocID="{E2CBA04D-C617-4B2C-8914-C5CBF9156EBE}" presName="level2hierChild" presStyleCnt="0"/>
      <dgm:spPr/>
      <dgm:t>
        <a:bodyPr/>
        <a:lstStyle/>
        <a:p>
          <a:endParaRPr lang="ru-RU"/>
        </a:p>
      </dgm:t>
    </dgm:pt>
    <dgm:pt modelId="{197B04D0-2D72-44DF-BBBE-E70EBFD543B3}" type="pres">
      <dgm:prSet presAssocID="{E7AB8915-442A-4B54-86B2-7255FF3B7AEE}" presName="conn2-1" presStyleLbl="parChTrans1D2" presStyleIdx="0" presStyleCnt="2"/>
      <dgm:spPr/>
      <dgm:t>
        <a:bodyPr/>
        <a:lstStyle/>
        <a:p>
          <a:endParaRPr lang="ru-RU"/>
        </a:p>
      </dgm:t>
    </dgm:pt>
    <dgm:pt modelId="{B757D868-5DE7-4DE0-9055-D345BE3EA081}" type="pres">
      <dgm:prSet presAssocID="{E7AB8915-442A-4B54-86B2-7255FF3B7AEE}" presName="connTx" presStyleLbl="parChTrans1D2" presStyleIdx="0" presStyleCnt="2"/>
      <dgm:spPr/>
      <dgm:t>
        <a:bodyPr/>
        <a:lstStyle/>
        <a:p>
          <a:endParaRPr lang="ru-RU"/>
        </a:p>
      </dgm:t>
    </dgm:pt>
    <dgm:pt modelId="{76066EFA-943F-4C47-BC71-C48758957379}" type="pres">
      <dgm:prSet presAssocID="{093DF46C-DA7D-4B0F-9726-E8210D81E286}" presName="root2" presStyleCnt="0"/>
      <dgm:spPr/>
      <dgm:t>
        <a:bodyPr/>
        <a:lstStyle/>
        <a:p>
          <a:endParaRPr lang="ru-RU"/>
        </a:p>
      </dgm:t>
    </dgm:pt>
    <dgm:pt modelId="{32912804-02CC-485B-9567-81D6EA8A2ECA}" type="pres">
      <dgm:prSet presAssocID="{093DF46C-DA7D-4B0F-9726-E8210D81E286}" presName="LevelTwoTextNode" presStyleLbl="node2" presStyleIdx="0" presStyleCnt="2" custScaleY="130516">
        <dgm:presLayoutVars>
          <dgm:chPref val="3"/>
        </dgm:presLayoutVars>
      </dgm:prSet>
      <dgm:spPr/>
      <dgm:t>
        <a:bodyPr/>
        <a:lstStyle/>
        <a:p>
          <a:endParaRPr lang="ru-RU"/>
        </a:p>
      </dgm:t>
    </dgm:pt>
    <dgm:pt modelId="{2D6224EE-5CF0-4882-8F06-6B0226BFF39F}" type="pres">
      <dgm:prSet presAssocID="{093DF46C-DA7D-4B0F-9726-E8210D81E286}" presName="level3hierChild" presStyleCnt="0"/>
      <dgm:spPr/>
      <dgm:t>
        <a:bodyPr/>
        <a:lstStyle/>
        <a:p>
          <a:endParaRPr lang="ru-RU"/>
        </a:p>
      </dgm:t>
    </dgm:pt>
    <dgm:pt modelId="{FF6D88AD-1A1C-4F39-8970-F6BFC5162F3F}" type="pres">
      <dgm:prSet presAssocID="{1B1BFD4F-80A9-48E7-B899-7D50E1A9705E}" presName="conn2-1" presStyleLbl="parChTrans1D3" presStyleIdx="0" presStyleCnt="5"/>
      <dgm:spPr/>
      <dgm:t>
        <a:bodyPr/>
        <a:lstStyle/>
        <a:p>
          <a:endParaRPr lang="ru-RU"/>
        </a:p>
      </dgm:t>
    </dgm:pt>
    <dgm:pt modelId="{AFDA0D29-C24B-48C1-975A-3B280DE8C8E7}" type="pres">
      <dgm:prSet presAssocID="{1B1BFD4F-80A9-48E7-B899-7D50E1A9705E}" presName="connTx" presStyleLbl="parChTrans1D3" presStyleIdx="0" presStyleCnt="5"/>
      <dgm:spPr/>
      <dgm:t>
        <a:bodyPr/>
        <a:lstStyle/>
        <a:p>
          <a:endParaRPr lang="ru-RU"/>
        </a:p>
      </dgm:t>
    </dgm:pt>
    <dgm:pt modelId="{4CB2416B-26E4-499B-BB27-8F076B21C047}" type="pres">
      <dgm:prSet presAssocID="{92F5FF0D-FB77-484E-A7B6-D5977B7BB460}" presName="root2" presStyleCnt="0"/>
      <dgm:spPr/>
      <dgm:t>
        <a:bodyPr/>
        <a:lstStyle/>
        <a:p>
          <a:endParaRPr lang="ru-RU"/>
        </a:p>
      </dgm:t>
    </dgm:pt>
    <dgm:pt modelId="{D665A6B1-95F5-480A-86B9-20E466CC566C}" type="pres">
      <dgm:prSet presAssocID="{92F5FF0D-FB77-484E-A7B6-D5977B7BB460}" presName="LevelTwoTextNode" presStyleLbl="node3" presStyleIdx="0" presStyleCnt="5" custScaleX="144574">
        <dgm:presLayoutVars>
          <dgm:chPref val="3"/>
        </dgm:presLayoutVars>
      </dgm:prSet>
      <dgm:spPr/>
      <dgm:t>
        <a:bodyPr/>
        <a:lstStyle/>
        <a:p>
          <a:endParaRPr lang="ru-RU"/>
        </a:p>
      </dgm:t>
    </dgm:pt>
    <dgm:pt modelId="{DC4B4695-DF04-409A-9F3F-8DD46130B1E9}" type="pres">
      <dgm:prSet presAssocID="{92F5FF0D-FB77-484E-A7B6-D5977B7BB460}" presName="level3hierChild" presStyleCnt="0"/>
      <dgm:spPr/>
      <dgm:t>
        <a:bodyPr/>
        <a:lstStyle/>
        <a:p>
          <a:endParaRPr lang="ru-RU"/>
        </a:p>
      </dgm:t>
    </dgm:pt>
    <dgm:pt modelId="{D448CFC7-37DB-4A37-9056-02D98C596A50}" type="pres">
      <dgm:prSet presAssocID="{62E3275A-704B-43DD-89C2-CA3A3E4FC8BE}" presName="conn2-1" presStyleLbl="parChTrans1D3" presStyleIdx="1" presStyleCnt="5"/>
      <dgm:spPr/>
      <dgm:t>
        <a:bodyPr/>
        <a:lstStyle/>
        <a:p>
          <a:endParaRPr lang="ru-RU"/>
        </a:p>
      </dgm:t>
    </dgm:pt>
    <dgm:pt modelId="{06EA6A85-FDFB-44AC-ABE0-1EC3DB91A2AC}" type="pres">
      <dgm:prSet presAssocID="{62E3275A-704B-43DD-89C2-CA3A3E4FC8BE}" presName="connTx" presStyleLbl="parChTrans1D3" presStyleIdx="1" presStyleCnt="5"/>
      <dgm:spPr/>
      <dgm:t>
        <a:bodyPr/>
        <a:lstStyle/>
        <a:p>
          <a:endParaRPr lang="ru-RU"/>
        </a:p>
      </dgm:t>
    </dgm:pt>
    <dgm:pt modelId="{1F51E8DD-AD39-45F5-9C7A-000857DA2E48}" type="pres">
      <dgm:prSet presAssocID="{8A60F44A-4399-4EE5-BFA3-5274424C0DCC}" presName="root2" presStyleCnt="0"/>
      <dgm:spPr/>
      <dgm:t>
        <a:bodyPr/>
        <a:lstStyle/>
        <a:p>
          <a:endParaRPr lang="ru-RU"/>
        </a:p>
      </dgm:t>
    </dgm:pt>
    <dgm:pt modelId="{C5952546-6DB1-4E81-8890-BE2BC6E86EB9}" type="pres">
      <dgm:prSet presAssocID="{8A60F44A-4399-4EE5-BFA3-5274424C0DCC}" presName="LevelTwoTextNode" presStyleLbl="node3" presStyleIdx="1" presStyleCnt="5" custScaleX="144574">
        <dgm:presLayoutVars>
          <dgm:chPref val="3"/>
        </dgm:presLayoutVars>
      </dgm:prSet>
      <dgm:spPr/>
      <dgm:t>
        <a:bodyPr/>
        <a:lstStyle/>
        <a:p>
          <a:endParaRPr lang="ru-RU"/>
        </a:p>
      </dgm:t>
    </dgm:pt>
    <dgm:pt modelId="{6CB7E17D-A25C-4D90-8700-7ADEB38DEB53}" type="pres">
      <dgm:prSet presAssocID="{8A60F44A-4399-4EE5-BFA3-5274424C0DCC}" presName="level3hierChild" presStyleCnt="0"/>
      <dgm:spPr/>
      <dgm:t>
        <a:bodyPr/>
        <a:lstStyle/>
        <a:p>
          <a:endParaRPr lang="ru-RU"/>
        </a:p>
      </dgm:t>
    </dgm:pt>
    <dgm:pt modelId="{B0CCC087-BD87-462D-B630-FDBCBEABF98B}" type="pres">
      <dgm:prSet presAssocID="{A8EBC1ED-B1AD-4065-BFF9-BBEB6BE4C9F6}" presName="conn2-1" presStyleLbl="parChTrans1D2" presStyleIdx="1" presStyleCnt="2"/>
      <dgm:spPr/>
      <dgm:t>
        <a:bodyPr/>
        <a:lstStyle/>
        <a:p>
          <a:endParaRPr lang="ru-RU"/>
        </a:p>
      </dgm:t>
    </dgm:pt>
    <dgm:pt modelId="{21C62DC8-BFEA-4658-ABF3-B21BFED156EF}" type="pres">
      <dgm:prSet presAssocID="{A8EBC1ED-B1AD-4065-BFF9-BBEB6BE4C9F6}" presName="connTx" presStyleLbl="parChTrans1D2" presStyleIdx="1" presStyleCnt="2"/>
      <dgm:spPr/>
      <dgm:t>
        <a:bodyPr/>
        <a:lstStyle/>
        <a:p>
          <a:endParaRPr lang="ru-RU"/>
        </a:p>
      </dgm:t>
    </dgm:pt>
    <dgm:pt modelId="{0EB44936-F57E-474C-8B09-61CC7D0BE69B}" type="pres">
      <dgm:prSet presAssocID="{3E319119-EA52-4214-A39C-228767ABBFA1}" presName="root2" presStyleCnt="0"/>
      <dgm:spPr/>
      <dgm:t>
        <a:bodyPr/>
        <a:lstStyle/>
        <a:p>
          <a:endParaRPr lang="ru-RU"/>
        </a:p>
      </dgm:t>
    </dgm:pt>
    <dgm:pt modelId="{81BE5402-0FD7-4A92-91B4-02241F3B78EE}" type="pres">
      <dgm:prSet presAssocID="{3E319119-EA52-4214-A39C-228767ABBFA1}" presName="LevelTwoTextNode" presStyleLbl="node2" presStyleIdx="1" presStyleCnt="2" custScaleY="141380">
        <dgm:presLayoutVars>
          <dgm:chPref val="3"/>
        </dgm:presLayoutVars>
      </dgm:prSet>
      <dgm:spPr/>
      <dgm:t>
        <a:bodyPr/>
        <a:lstStyle/>
        <a:p>
          <a:endParaRPr lang="ru-RU"/>
        </a:p>
      </dgm:t>
    </dgm:pt>
    <dgm:pt modelId="{DD47452C-EF36-4850-A9BF-653A56C4C520}" type="pres">
      <dgm:prSet presAssocID="{3E319119-EA52-4214-A39C-228767ABBFA1}" presName="level3hierChild" presStyleCnt="0"/>
      <dgm:spPr/>
      <dgm:t>
        <a:bodyPr/>
        <a:lstStyle/>
        <a:p>
          <a:endParaRPr lang="ru-RU"/>
        </a:p>
      </dgm:t>
    </dgm:pt>
    <dgm:pt modelId="{7FC69BCC-7319-4169-9708-E416E4F7C027}" type="pres">
      <dgm:prSet presAssocID="{60503745-D4F1-4E88-8F4B-665B75E15581}" presName="conn2-1" presStyleLbl="parChTrans1D3" presStyleIdx="2" presStyleCnt="5"/>
      <dgm:spPr/>
      <dgm:t>
        <a:bodyPr/>
        <a:lstStyle/>
        <a:p>
          <a:endParaRPr lang="ru-RU"/>
        </a:p>
      </dgm:t>
    </dgm:pt>
    <dgm:pt modelId="{7E4EC19D-120B-48B9-8C7F-9E5E6783C43A}" type="pres">
      <dgm:prSet presAssocID="{60503745-D4F1-4E88-8F4B-665B75E15581}" presName="connTx" presStyleLbl="parChTrans1D3" presStyleIdx="2" presStyleCnt="5"/>
      <dgm:spPr/>
      <dgm:t>
        <a:bodyPr/>
        <a:lstStyle/>
        <a:p>
          <a:endParaRPr lang="ru-RU"/>
        </a:p>
      </dgm:t>
    </dgm:pt>
    <dgm:pt modelId="{1E70306E-1BF9-49FB-B7E0-39D06DB8AF8B}" type="pres">
      <dgm:prSet presAssocID="{E3C2C30B-41AE-4FDD-A88F-996256A7A528}" presName="root2" presStyleCnt="0"/>
      <dgm:spPr/>
      <dgm:t>
        <a:bodyPr/>
        <a:lstStyle/>
        <a:p>
          <a:endParaRPr lang="ru-RU"/>
        </a:p>
      </dgm:t>
    </dgm:pt>
    <dgm:pt modelId="{BA9777FF-7926-4582-A178-19F1B5155720}" type="pres">
      <dgm:prSet presAssocID="{E3C2C30B-41AE-4FDD-A88F-996256A7A528}" presName="LevelTwoTextNode" presStyleLbl="node3" presStyleIdx="2" presStyleCnt="5" custScaleX="144574">
        <dgm:presLayoutVars>
          <dgm:chPref val="3"/>
        </dgm:presLayoutVars>
      </dgm:prSet>
      <dgm:spPr/>
      <dgm:t>
        <a:bodyPr/>
        <a:lstStyle/>
        <a:p>
          <a:endParaRPr lang="ru-RU"/>
        </a:p>
      </dgm:t>
    </dgm:pt>
    <dgm:pt modelId="{569A101F-A56B-4CBA-803E-EDE943A34FB1}" type="pres">
      <dgm:prSet presAssocID="{E3C2C30B-41AE-4FDD-A88F-996256A7A528}" presName="level3hierChild" presStyleCnt="0"/>
      <dgm:spPr/>
      <dgm:t>
        <a:bodyPr/>
        <a:lstStyle/>
        <a:p>
          <a:endParaRPr lang="ru-RU"/>
        </a:p>
      </dgm:t>
    </dgm:pt>
    <dgm:pt modelId="{49A97AAF-E5D8-4418-A52A-27258AFFD1E8}" type="pres">
      <dgm:prSet presAssocID="{C115DA3E-5590-481D-9764-4EB0DFFEE6A9}" presName="conn2-1" presStyleLbl="parChTrans1D3" presStyleIdx="3" presStyleCnt="5"/>
      <dgm:spPr/>
      <dgm:t>
        <a:bodyPr/>
        <a:lstStyle/>
        <a:p>
          <a:endParaRPr lang="ru-RU"/>
        </a:p>
      </dgm:t>
    </dgm:pt>
    <dgm:pt modelId="{C72A9E0A-2D32-484E-ADED-706715112353}" type="pres">
      <dgm:prSet presAssocID="{C115DA3E-5590-481D-9764-4EB0DFFEE6A9}" presName="connTx" presStyleLbl="parChTrans1D3" presStyleIdx="3" presStyleCnt="5"/>
      <dgm:spPr/>
      <dgm:t>
        <a:bodyPr/>
        <a:lstStyle/>
        <a:p>
          <a:endParaRPr lang="ru-RU"/>
        </a:p>
      </dgm:t>
    </dgm:pt>
    <dgm:pt modelId="{AF31945E-0C4C-4062-8BC9-5F4B8DD00C89}" type="pres">
      <dgm:prSet presAssocID="{DB6CB8AE-0053-4080-A0ED-A007E698382F}" presName="root2" presStyleCnt="0"/>
      <dgm:spPr/>
      <dgm:t>
        <a:bodyPr/>
        <a:lstStyle/>
        <a:p>
          <a:endParaRPr lang="ru-RU"/>
        </a:p>
      </dgm:t>
    </dgm:pt>
    <dgm:pt modelId="{D24732FE-BA15-44ED-8248-1BE975B929BC}" type="pres">
      <dgm:prSet presAssocID="{DB6CB8AE-0053-4080-A0ED-A007E698382F}" presName="LevelTwoTextNode" presStyleLbl="node3" presStyleIdx="3" presStyleCnt="5" custScaleX="144574">
        <dgm:presLayoutVars>
          <dgm:chPref val="3"/>
        </dgm:presLayoutVars>
      </dgm:prSet>
      <dgm:spPr/>
      <dgm:t>
        <a:bodyPr/>
        <a:lstStyle/>
        <a:p>
          <a:endParaRPr lang="ru-RU"/>
        </a:p>
      </dgm:t>
    </dgm:pt>
    <dgm:pt modelId="{2330D7E2-6A00-41CF-86F2-73A538AA681B}" type="pres">
      <dgm:prSet presAssocID="{DB6CB8AE-0053-4080-A0ED-A007E698382F}" presName="level3hierChild" presStyleCnt="0"/>
      <dgm:spPr/>
      <dgm:t>
        <a:bodyPr/>
        <a:lstStyle/>
        <a:p>
          <a:endParaRPr lang="ru-RU"/>
        </a:p>
      </dgm:t>
    </dgm:pt>
    <dgm:pt modelId="{49DFF298-9203-4017-A9BA-1D68612DA410}" type="pres">
      <dgm:prSet presAssocID="{74AC8BBE-6890-40DB-A257-2F65EEB68510}" presName="conn2-1" presStyleLbl="parChTrans1D3" presStyleIdx="4" presStyleCnt="5"/>
      <dgm:spPr/>
      <dgm:t>
        <a:bodyPr/>
        <a:lstStyle/>
        <a:p>
          <a:endParaRPr lang="ru-RU"/>
        </a:p>
      </dgm:t>
    </dgm:pt>
    <dgm:pt modelId="{33E6566F-5788-4312-AA66-74F7D28EB2D3}" type="pres">
      <dgm:prSet presAssocID="{74AC8BBE-6890-40DB-A257-2F65EEB68510}" presName="connTx" presStyleLbl="parChTrans1D3" presStyleIdx="4" presStyleCnt="5"/>
      <dgm:spPr/>
      <dgm:t>
        <a:bodyPr/>
        <a:lstStyle/>
        <a:p>
          <a:endParaRPr lang="ru-RU"/>
        </a:p>
      </dgm:t>
    </dgm:pt>
    <dgm:pt modelId="{F98E4816-6EBF-4A6D-B3F4-7BE774FD3C7F}" type="pres">
      <dgm:prSet presAssocID="{A629F54E-4349-4E90-9C7C-92B4967A65C3}" presName="root2" presStyleCnt="0"/>
      <dgm:spPr/>
      <dgm:t>
        <a:bodyPr/>
        <a:lstStyle/>
        <a:p>
          <a:endParaRPr lang="ru-RU"/>
        </a:p>
      </dgm:t>
    </dgm:pt>
    <dgm:pt modelId="{5FD84C7F-6D98-431B-A6D3-0ECD6E480719}" type="pres">
      <dgm:prSet presAssocID="{A629F54E-4349-4E90-9C7C-92B4967A65C3}" presName="LevelTwoTextNode" presStyleLbl="node3" presStyleIdx="4" presStyleCnt="5" custScaleX="144574">
        <dgm:presLayoutVars>
          <dgm:chPref val="3"/>
        </dgm:presLayoutVars>
      </dgm:prSet>
      <dgm:spPr/>
      <dgm:t>
        <a:bodyPr/>
        <a:lstStyle/>
        <a:p>
          <a:endParaRPr lang="ru-RU"/>
        </a:p>
      </dgm:t>
    </dgm:pt>
    <dgm:pt modelId="{E2776AE7-D352-4063-8E9B-CD21192DA973}" type="pres">
      <dgm:prSet presAssocID="{A629F54E-4349-4E90-9C7C-92B4967A65C3}" presName="level3hierChild" presStyleCnt="0"/>
      <dgm:spPr/>
      <dgm:t>
        <a:bodyPr/>
        <a:lstStyle/>
        <a:p>
          <a:endParaRPr lang="ru-RU"/>
        </a:p>
      </dgm:t>
    </dgm:pt>
  </dgm:ptLst>
  <dgm:cxnLst>
    <dgm:cxn modelId="{5BC3EFDA-3EE3-4293-9922-ED64E4799904}" type="presOf" srcId="{60503745-D4F1-4E88-8F4B-665B75E15581}" destId="{7FC69BCC-7319-4169-9708-E416E4F7C027}" srcOrd="0" destOrd="0" presId="urn:microsoft.com/office/officeart/2005/8/layout/hierarchy2"/>
    <dgm:cxn modelId="{52BD8370-BC52-4F0A-BCF5-43C3A08234A2}" srcId="{093DF46C-DA7D-4B0F-9726-E8210D81E286}" destId="{92F5FF0D-FB77-484E-A7B6-D5977B7BB460}" srcOrd="0" destOrd="0" parTransId="{1B1BFD4F-80A9-48E7-B899-7D50E1A9705E}" sibTransId="{ACCE8276-2DDB-4202-876A-5A1F7DB3021B}"/>
    <dgm:cxn modelId="{221F80BD-3A5B-43FB-A5B6-47C576F9146E}" type="presOf" srcId="{E2CBA04D-C617-4B2C-8914-C5CBF9156EBE}" destId="{B6DC3647-8F12-456F-9DB7-3265342C7DFB}" srcOrd="0" destOrd="0" presId="urn:microsoft.com/office/officeart/2005/8/layout/hierarchy2"/>
    <dgm:cxn modelId="{EF6CBCAB-E010-4001-A4C5-7E8BA4BF9975}" type="presOf" srcId="{1B1BFD4F-80A9-48E7-B899-7D50E1A9705E}" destId="{AFDA0D29-C24B-48C1-975A-3B280DE8C8E7}" srcOrd="1" destOrd="0" presId="urn:microsoft.com/office/officeart/2005/8/layout/hierarchy2"/>
    <dgm:cxn modelId="{570292E2-9BA7-4774-A82C-A991563D5EB2}" type="presOf" srcId="{DB6CB8AE-0053-4080-A0ED-A007E698382F}" destId="{D24732FE-BA15-44ED-8248-1BE975B929BC}" srcOrd="0" destOrd="0" presId="urn:microsoft.com/office/officeart/2005/8/layout/hierarchy2"/>
    <dgm:cxn modelId="{D70AEB4A-083A-4C3D-98E7-9F016E69BB4A}" type="presOf" srcId="{4369FE52-B47C-4832-B228-296F1B98C290}" destId="{24AB8CBE-41B4-4797-A3B5-3EF39954AD38}" srcOrd="0" destOrd="0" presId="urn:microsoft.com/office/officeart/2005/8/layout/hierarchy2"/>
    <dgm:cxn modelId="{5F2C75C9-0FE0-40D4-8310-00C5C028E4A4}" srcId="{4369FE52-B47C-4832-B228-296F1B98C290}" destId="{E2CBA04D-C617-4B2C-8914-C5CBF9156EBE}" srcOrd="0" destOrd="0" parTransId="{EDC3B698-021E-4866-8014-2BE54E392B08}" sibTransId="{5D9FF197-1463-4483-A1EB-842B265D3EC8}"/>
    <dgm:cxn modelId="{BBAA9231-DDD4-4868-8575-6232133B25AB}" srcId="{093DF46C-DA7D-4B0F-9726-E8210D81E286}" destId="{8A60F44A-4399-4EE5-BFA3-5274424C0DCC}" srcOrd="1" destOrd="0" parTransId="{62E3275A-704B-43DD-89C2-CA3A3E4FC8BE}" sibTransId="{5A23B915-24EC-4B58-B5E8-BF9D8BCDC56E}"/>
    <dgm:cxn modelId="{03BEEE8C-55FE-48BF-8418-9321E92DD52E}" srcId="{E2CBA04D-C617-4B2C-8914-C5CBF9156EBE}" destId="{3E319119-EA52-4214-A39C-228767ABBFA1}" srcOrd="1" destOrd="0" parTransId="{A8EBC1ED-B1AD-4065-BFF9-BBEB6BE4C9F6}" sibTransId="{D440C622-6CAE-4994-8863-D991E8A09CA1}"/>
    <dgm:cxn modelId="{0CFCAEAF-375D-4643-AE4A-396BCEF4953D}" type="presOf" srcId="{62E3275A-704B-43DD-89C2-CA3A3E4FC8BE}" destId="{06EA6A85-FDFB-44AC-ABE0-1EC3DB91A2AC}" srcOrd="1" destOrd="0" presId="urn:microsoft.com/office/officeart/2005/8/layout/hierarchy2"/>
    <dgm:cxn modelId="{9A18BBD4-3568-43BE-8800-F548D26DA6DE}" srcId="{E2CBA04D-C617-4B2C-8914-C5CBF9156EBE}" destId="{093DF46C-DA7D-4B0F-9726-E8210D81E286}" srcOrd="0" destOrd="0" parTransId="{E7AB8915-442A-4B54-86B2-7255FF3B7AEE}" sibTransId="{C255C601-7244-4A9C-90D4-D6F2CDC5E892}"/>
    <dgm:cxn modelId="{AE903932-9685-4A6A-B6CD-C40A081500C9}" type="presOf" srcId="{60503745-D4F1-4E88-8F4B-665B75E15581}" destId="{7E4EC19D-120B-48B9-8C7F-9E5E6783C43A}" srcOrd="1" destOrd="0" presId="urn:microsoft.com/office/officeart/2005/8/layout/hierarchy2"/>
    <dgm:cxn modelId="{28D82032-3BBB-4537-9209-7359FF94F863}" type="presOf" srcId="{E7AB8915-442A-4B54-86B2-7255FF3B7AEE}" destId="{B757D868-5DE7-4DE0-9055-D345BE3EA081}" srcOrd="1" destOrd="0" presId="urn:microsoft.com/office/officeart/2005/8/layout/hierarchy2"/>
    <dgm:cxn modelId="{B8455E92-E9D0-4DEC-8136-AC9EF22A968C}" type="presOf" srcId="{74AC8BBE-6890-40DB-A257-2F65EEB68510}" destId="{49DFF298-9203-4017-A9BA-1D68612DA410}" srcOrd="0" destOrd="0" presId="urn:microsoft.com/office/officeart/2005/8/layout/hierarchy2"/>
    <dgm:cxn modelId="{A58D2F4C-A8FD-4EBB-A263-13F8AFE46F10}" type="presOf" srcId="{093DF46C-DA7D-4B0F-9726-E8210D81E286}" destId="{32912804-02CC-485B-9567-81D6EA8A2ECA}" srcOrd="0" destOrd="0" presId="urn:microsoft.com/office/officeart/2005/8/layout/hierarchy2"/>
    <dgm:cxn modelId="{702D8D20-3044-4581-95D0-AA0E0BA8A2D6}" type="presOf" srcId="{A8EBC1ED-B1AD-4065-BFF9-BBEB6BE4C9F6}" destId="{21C62DC8-BFEA-4658-ABF3-B21BFED156EF}" srcOrd="1" destOrd="0" presId="urn:microsoft.com/office/officeart/2005/8/layout/hierarchy2"/>
    <dgm:cxn modelId="{CD43C816-CDE9-41C2-8E80-0EC906377393}" type="presOf" srcId="{74AC8BBE-6890-40DB-A257-2F65EEB68510}" destId="{33E6566F-5788-4312-AA66-74F7D28EB2D3}" srcOrd="1" destOrd="0" presId="urn:microsoft.com/office/officeart/2005/8/layout/hierarchy2"/>
    <dgm:cxn modelId="{CAA11281-E595-4411-AF7C-035CD8881ADC}" type="presOf" srcId="{62E3275A-704B-43DD-89C2-CA3A3E4FC8BE}" destId="{D448CFC7-37DB-4A37-9056-02D98C596A50}" srcOrd="0" destOrd="0" presId="urn:microsoft.com/office/officeart/2005/8/layout/hierarchy2"/>
    <dgm:cxn modelId="{8788A3D6-EEDD-45F2-8FA8-5D315C30E16D}" type="presOf" srcId="{3E319119-EA52-4214-A39C-228767ABBFA1}" destId="{81BE5402-0FD7-4A92-91B4-02241F3B78EE}" srcOrd="0" destOrd="0" presId="urn:microsoft.com/office/officeart/2005/8/layout/hierarchy2"/>
    <dgm:cxn modelId="{621D1212-8705-4318-8158-357B47AE4CDB}" srcId="{3E319119-EA52-4214-A39C-228767ABBFA1}" destId="{DB6CB8AE-0053-4080-A0ED-A007E698382F}" srcOrd="1" destOrd="0" parTransId="{C115DA3E-5590-481D-9764-4EB0DFFEE6A9}" sibTransId="{B1C97FA0-5DEA-456C-89AA-6C7A6B1A97A5}"/>
    <dgm:cxn modelId="{4C775010-7689-4483-820A-A205580F88B2}" type="presOf" srcId="{8A60F44A-4399-4EE5-BFA3-5274424C0DCC}" destId="{C5952546-6DB1-4E81-8890-BE2BC6E86EB9}" srcOrd="0" destOrd="0" presId="urn:microsoft.com/office/officeart/2005/8/layout/hierarchy2"/>
    <dgm:cxn modelId="{D2891E64-63D1-485C-839B-D27FE57C0370}" type="presOf" srcId="{E3C2C30B-41AE-4FDD-A88F-996256A7A528}" destId="{BA9777FF-7926-4582-A178-19F1B5155720}" srcOrd="0" destOrd="0" presId="urn:microsoft.com/office/officeart/2005/8/layout/hierarchy2"/>
    <dgm:cxn modelId="{E240768D-E626-492E-A5DD-C098074DF1B0}" type="presOf" srcId="{E7AB8915-442A-4B54-86B2-7255FF3B7AEE}" destId="{197B04D0-2D72-44DF-BBBE-E70EBFD543B3}" srcOrd="0" destOrd="0" presId="urn:microsoft.com/office/officeart/2005/8/layout/hierarchy2"/>
    <dgm:cxn modelId="{904FE440-BA07-4318-BBC3-F54483874D83}" srcId="{3E319119-EA52-4214-A39C-228767ABBFA1}" destId="{A629F54E-4349-4E90-9C7C-92B4967A65C3}" srcOrd="2" destOrd="0" parTransId="{74AC8BBE-6890-40DB-A257-2F65EEB68510}" sibTransId="{9D4A256C-753E-420F-9F95-C1DC2DF73245}"/>
    <dgm:cxn modelId="{20428D84-6297-4991-8F7C-E49E0ED7F51D}" srcId="{3E319119-EA52-4214-A39C-228767ABBFA1}" destId="{E3C2C30B-41AE-4FDD-A88F-996256A7A528}" srcOrd="0" destOrd="0" parTransId="{60503745-D4F1-4E88-8F4B-665B75E15581}" sibTransId="{247F6043-AF34-4A57-9D61-93FB32B6C4FF}"/>
    <dgm:cxn modelId="{1F888052-2C1A-45AC-8FA6-424B255C7B5C}" type="presOf" srcId="{A629F54E-4349-4E90-9C7C-92B4967A65C3}" destId="{5FD84C7F-6D98-431B-A6D3-0ECD6E480719}" srcOrd="0" destOrd="0" presId="urn:microsoft.com/office/officeart/2005/8/layout/hierarchy2"/>
    <dgm:cxn modelId="{2B09E34C-EC86-42E5-87A8-6D14F529E67F}" type="presOf" srcId="{C115DA3E-5590-481D-9764-4EB0DFFEE6A9}" destId="{49A97AAF-E5D8-4418-A52A-27258AFFD1E8}" srcOrd="0" destOrd="0" presId="urn:microsoft.com/office/officeart/2005/8/layout/hierarchy2"/>
    <dgm:cxn modelId="{2AF54ECF-82D8-454A-B6A0-C836C335EE94}" type="presOf" srcId="{1B1BFD4F-80A9-48E7-B899-7D50E1A9705E}" destId="{FF6D88AD-1A1C-4F39-8970-F6BFC5162F3F}" srcOrd="0" destOrd="0" presId="urn:microsoft.com/office/officeart/2005/8/layout/hierarchy2"/>
    <dgm:cxn modelId="{397334E6-9CFC-499B-A607-CCFD5ADB63B0}" type="presOf" srcId="{A8EBC1ED-B1AD-4065-BFF9-BBEB6BE4C9F6}" destId="{B0CCC087-BD87-462D-B630-FDBCBEABF98B}" srcOrd="0" destOrd="0" presId="urn:microsoft.com/office/officeart/2005/8/layout/hierarchy2"/>
    <dgm:cxn modelId="{F2B9BC4A-547D-4CA0-B5DF-F4606D3B6A02}" type="presOf" srcId="{92F5FF0D-FB77-484E-A7B6-D5977B7BB460}" destId="{D665A6B1-95F5-480A-86B9-20E466CC566C}" srcOrd="0" destOrd="0" presId="urn:microsoft.com/office/officeart/2005/8/layout/hierarchy2"/>
    <dgm:cxn modelId="{A81BFD9D-A1BF-4622-BC32-F1ED348AE99E}" type="presOf" srcId="{C115DA3E-5590-481D-9764-4EB0DFFEE6A9}" destId="{C72A9E0A-2D32-484E-ADED-706715112353}" srcOrd="1" destOrd="0" presId="urn:microsoft.com/office/officeart/2005/8/layout/hierarchy2"/>
    <dgm:cxn modelId="{09358723-D4C4-4E76-BFC3-62A7D79E33F5}" type="presParOf" srcId="{24AB8CBE-41B4-4797-A3B5-3EF39954AD38}" destId="{3AA604A2-887D-4B59-93C3-B422A5F0008E}" srcOrd="0" destOrd="0" presId="urn:microsoft.com/office/officeart/2005/8/layout/hierarchy2"/>
    <dgm:cxn modelId="{FF8C8670-FA58-4F3D-9774-BC5A4DC0CD5E}" type="presParOf" srcId="{3AA604A2-887D-4B59-93C3-B422A5F0008E}" destId="{B6DC3647-8F12-456F-9DB7-3265342C7DFB}" srcOrd="0" destOrd="0" presId="urn:microsoft.com/office/officeart/2005/8/layout/hierarchy2"/>
    <dgm:cxn modelId="{C890D4F1-D03C-444C-99D1-B7BC43D5EE63}" type="presParOf" srcId="{3AA604A2-887D-4B59-93C3-B422A5F0008E}" destId="{F310D4FB-E251-4757-B520-75A8AF825232}" srcOrd="1" destOrd="0" presId="urn:microsoft.com/office/officeart/2005/8/layout/hierarchy2"/>
    <dgm:cxn modelId="{F305D4B6-32C2-4FF9-80F5-46B75CCD6C2F}" type="presParOf" srcId="{F310D4FB-E251-4757-B520-75A8AF825232}" destId="{197B04D0-2D72-44DF-BBBE-E70EBFD543B3}" srcOrd="0" destOrd="0" presId="urn:microsoft.com/office/officeart/2005/8/layout/hierarchy2"/>
    <dgm:cxn modelId="{B021BD85-C55E-4287-8484-D4A68121177B}" type="presParOf" srcId="{197B04D0-2D72-44DF-BBBE-E70EBFD543B3}" destId="{B757D868-5DE7-4DE0-9055-D345BE3EA081}" srcOrd="0" destOrd="0" presId="urn:microsoft.com/office/officeart/2005/8/layout/hierarchy2"/>
    <dgm:cxn modelId="{83CFB4D4-D689-4109-8C7B-54EFD2E6351E}" type="presParOf" srcId="{F310D4FB-E251-4757-B520-75A8AF825232}" destId="{76066EFA-943F-4C47-BC71-C48758957379}" srcOrd="1" destOrd="0" presId="urn:microsoft.com/office/officeart/2005/8/layout/hierarchy2"/>
    <dgm:cxn modelId="{3FCEE725-DB1D-406B-A3E8-8B316491097E}" type="presParOf" srcId="{76066EFA-943F-4C47-BC71-C48758957379}" destId="{32912804-02CC-485B-9567-81D6EA8A2ECA}" srcOrd="0" destOrd="0" presId="urn:microsoft.com/office/officeart/2005/8/layout/hierarchy2"/>
    <dgm:cxn modelId="{ED43740F-201A-41FF-887A-618D6CD87BFC}" type="presParOf" srcId="{76066EFA-943F-4C47-BC71-C48758957379}" destId="{2D6224EE-5CF0-4882-8F06-6B0226BFF39F}" srcOrd="1" destOrd="0" presId="urn:microsoft.com/office/officeart/2005/8/layout/hierarchy2"/>
    <dgm:cxn modelId="{CEFAA57E-1D78-459A-BAFA-D839FD03D329}" type="presParOf" srcId="{2D6224EE-5CF0-4882-8F06-6B0226BFF39F}" destId="{FF6D88AD-1A1C-4F39-8970-F6BFC5162F3F}" srcOrd="0" destOrd="0" presId="urn:microsoft.com/office/officeart/2005/8/layout/hierarchy2"/>
    <dgm:cxn modelId="{59C99EBF-CD82-4D24-8D75-D0420B7089C1}" type="presParOf" srcId="{FF6D88AD-1A1C-4F39-8970-F6BFC5162F3F}" destId="{AFDA0D29-C24B-48C1-975A-3B280DE8C8E7}" srcOrd="0" destOrd="0" presId="urn:microsoft.com/office/officeart/2005/8/layout/hierarchy2"/>
    <dgm:cxn modelId="{2311A845-0A4D-42E2-A6E9-159E8B6AC216}" type="presParOf" srcId="{2D6224EE-5CF0-4882-8F06-6B0226BFF39F}" destId="{4CB2416B-26E4-499B-BB27-8F076B21C047}" srcOrd="1" destOrd="0" presId="urn:microsoft.com/office/officeart/2005/8/layout/hierarchy2"/>
    <dgm:cxn modelId="{E9002032-4117-4D0F-8194-F6A2CACAD38B}" type="presParOf" srcId="{4CB2416B-26E4-499B-BB27-8F076B21C047}" destId="{D665A6B1-95F5-480A-86B9-20E466CC566C}" srcOrd="0" destOrd="0" presId="urn:microsoft.com/office/officeart/2005/8/layout/hierarchy2"/>
    <dgm:cxn modelId="{437BF7EF-7556-4FAD-A38C-C0C87353CFDD}" type="presParOf" srcId="{4CB2416B-26E4-499B-BB27-8F076B21C047}" destId="{DC4B4695-DF04-409A-9F3F-8DD46130B1E9}" srcOrd="1" destOrd="0" presId="urn:microsoft.com/office/officeart/2005/8/layout/hierarchy2"/>
    <dgm:cxn modelId="{FBD5B267-EFC5-4DB0-8F66-AFE0A6333DD6}" type="presParOf" srcId="{2D6224EE-5CF0-4882-8F06-6B0226BFF39F}" destId="{D448CFC7-37DB-4A37-9056-02D98C596A50}" srcOrd="2" destOrd="0" presId="urn:microsoft.com/office/officeart/2005/8/layout/hierarchy2"/>
    <dgm:cxn modelId="{E8B33EFA-C668-464F-8B40-37913F9A1680}" type="presParOf" srcId="{D448CFC7-37DB-4A37-9056-02D98C596A50}" destId="{06EA6A85-FDFB-44AC-ABE0-1EC3DB91A2AC}" srcOrd="0" destOrd="0" presId="urn:microsoft.com/office/officeart/2005/8/layout/hierarchy2"/>
    <dgm:cxn modelId="{317EB404-A42F-4CC9-BD1F-DFF1DFAD7F2A}" type="presParOf" srcId="{2D6224EE-5CF0-4882-8F06-6B0226BFF39F}" destId="{1F51E8DD-AD39-45F5-9C7A-000857DA2E48}" srcOrd="3" destOrd="0" presId="urn:microsoft.com/office/officeart/2005/8/layout/hierarchy2"/>
    <dgm:cxn modelId="{19721856-BDD4-4886-8F24-678542E4D67E}" type="presParOf" srcId="{1F51E8DD-AD39-45F5-9C7A-000857DA2E48}" destId="{C5952546-6DB1-4E81-8890-BE2BC6E86EB9}" srcOrd="0" destOrd="0" presId="urn:microsoft.com/office/officeart/2005/8/layout/hierarchy2"/>
    <dgm:cxn modelId="{DE69E132-CC3B-4078-84AF-D45F6BD66670}" type="presParOf" srcId="{1F51E8DD-AD39-45F5-9C7A-000857DA2E48}" destId="{6CB7E17D-A25C-4D90-8700-7ADEB38DEB53}" srcOrd="1" destOrd="0" presId="urn:microsoft.com/office/officeart/2005/8/layout/hierarchy2"/>
    <dgm:cxn modelId="{175B39D2-316C-4815-A645-34F50C612A59}" type="presParOf" srcId="{F310D4FB-E251-4757-B520-75A8AF825232}" destId="{B0CCC087-BD87-462D-B630-FDBCBEABF98B}" srcOrd="2" destOrd="0" presId="urn:microsoft.com/office/officeart/2005/8/layout/hierarchy2"/>
    <dgm:cxn modelId="{E5C74D06-1ECF-40C1-A9AE-E58533A79D56}" type="presParOf" srcId="{B0CCC087-BD87-462D-B630-FDBCBEABF98B}" destId="{21C62DC8-BFEA-4658-ABF3-B21BFED156EF}" srcOrd="0" destOrd="0" presId="urn:microsoft.com/office/officeart/2005/8/layout/hierarchy2"/>
    <dgm:cxn modelId="{87773D85-9FB1-49C9-B1A4-BA135671214F}" type="presParOf" srcId="{F310D4FB-E251-4757-B520-75A8AF825232}" destId="{0EB44936-F57E-474C-8B09-61CC7D0BE69B}" srcOrd="3" destOrd="0" presId="urn:microsoft.com/office/officeart/2005/8/layout/hierarchy2"/>
    <dgm:cxn modelId="{A69FB024-2FE9-4978-82E4-8A7C89B124CE}" type="presParOf" srcId="{0EB44936-F57E-474C-8B09-61CC7D0BE69B}" destId="{81BE5402-0FD7-4A92-91B4-02241F3B78EE}" srcOrd="0" destOrd="0" presId="urn:microsoft.com/office/officeart/2005/8/layout/hierarchy2"/>
    <dgm:cxn modelId="{EEC62729-E58C-491C-8838-F6BCA30394BD}" type="presParOf" srcId="{0EB44936-F57E-474C-8B09-61CC7D0BE69B}" destId="{DD47452C-EF36-4850-A9BF-653A56C4C520}" srcOrd="1" destOrd="0" presId="urn:microsoft.com/office/officeart/2005/8/layout/hierarchy2"/>
    <dgm:cxn modelId="{314A664F-8AFB-4592-8D0F-AA2CD45847DD}" type="presParOf" srcId="{DD47452C-EF36-4850-A9BF-653A56C4C520}" destId="{7FC69BCC-7319-4169-9708-E416E4F7C027}" srcOrd="0" destOrd="0" presId="urn:microsoft.com/office/officeart/2005/8/layout/hierarchy2"/>
    <dgm:cxn modelId="{5EAF3CB8-BB0C-4B4C-AD26-7FDD5C48B042}" type="presParOf" srcId="{7FC69BCC-7319-4169-9708-E416E4F7C027}" destId="{7E4EC19D-120B-48B9-8C7F-9E5E6783C43A}" srcOrd="0" destOrd="0" presId="urn:microsoft.com/office/officeart/2005/8/layout/hierarchy2"/>
    <dgm:cxn modelId="{3A1961A2-5E95-498C-A81B-1E72A1166B73}" type="presParOf" srcId="{DD47452C-EF36-4850-A9BF-653A56C4C520}" destId="{1E70306E-1BF9-49FB-B7E0-39D06DB8AF8B}" srcOrd="1" destOrd="0" presId="urn:microsoft.com/office/officeart/2005/8/layout/hierarchy2"/>
    <dgm:cxn modelId="{4B294768-E763-4A98-BF1C-CC3EA768FF83}" type="presParOf" srcId="{1E70306E-1BF9-49FB-B7E0-39D06DB8AF8B}" destId="{BA9777FF-7926-4582-A178-19F1B5155720}" srcOrd="0" destOrd="0" presId="urn:microsoft.com/office/officeart/2005/8/layout/hierarchy2"/>
    <dgm:cxn modelId="{994BE387-4E55-49A7-A61D-D7903B437536}" type="presParOf" srcId="{1E70306E-1BF9-49FB-B7E0-39D06DB8AF8B}" destId="{569A101F-A56B-4CBA-803E-EDE943A34FB1}" srcOrd="1" destOrd="0" presId="urn:microsoft.com/office/officeart/2005/8/layout/hierarchy2"/>
    <dgm:cxn modelId="{75705D35-48C7-4633-8DC9-F378BD47CCBA}" type="presParOf" srcId="{DD47452C-EF36-4850-A9BF-653A56C4C520}" destId="{49A97AAF-E5D8-4418-A52A-27258AFFD1E8}" srcOrd="2" destOrd="0" presId="urn:microsoft.com/office/officeart/2005/8/layout/hierarchy2"/>
    <dgm:cxn modelId="{3980BE22-D7E6-4F39-BD13-9CDF53E2D80C}" type="presParOf" srcId="{49A97AAF-E5D8-4418-A52A-27258AFFD1E8}" destId="{C72A9E0A-2D32-484E-ADED-706715112353}" srcOrd="0" destOrd="0" presId="urn:microsoft.com/office/officeart/2005/8/layout/hierarchy2"/>
    <dgm:cxn modelId="{912691DD-F869-4B50-8DDB-D0AC11121C3E}" type="presParOf" srcId="{DD47452C-EF36-4850-A9BF-653A56C4C520}" destId="{AF31945E-0C4C-4062-8BC9-5F4B8DD00C89}" srcOrd="3" destOrd="0" presId="urn:microsoft.com/office/officeart/2005/8/layout/hierarchy2"/>
    <dgm:cxn modelId="{619D9024-3B9E-429F-ADDB-8E51227F04BE}" type="presParOf" srcId="{AF31945E-0C4C-4062-8BC9-5F4B8DD00C89}" destId="{D24732FE-BA15-44ED-8248-1BE975B929BC}" srcOrd="0" destOrd="0" presId="urn:microsoft.com/office/officeart/2005/8/layout/hierarchy2"/>
    <dgm:cxn modelId="{1ED3BBDB-7E83-45ED-8233-F07757721778}" type="presParOf" srcId="{AF31945E-0C4C-4062-8BC9-5F4B8DD00C89}" destId="{2330D7E2-6A00-41CF-86F2-73A538AA681B}" srcOrd="1" destOrd="0" presId="urn:microsoft.com/office/officeart/2005/8/layout/hierarchy2"/>
    <dgm:cxn modelId="{1EB25BDB-E24C-49F3-85B8-F6EDC2592014}" type="presParOf" srcId="{DD47452C-EF36-4850-A9BF-653A56C4C520}" destId="{49DFF298-9203-4017-A9BA-1D68612DA410}" srcOrd="4" destOrd="0" presId="urn:microsoft.com/office/officeart/2005/8/layout/hierarchy2"/>
    <dgm:cxn modelId="{2D7F8578-64FE-4198-BDE6-EEC3DD2E8883}" type="presParOf" srcId="{49DFF298-9203-4017-A9BA-1D68612DA410}" destId="{33E6566F-5788-4312-AA66-74F7D28EB2D3}" srcOrd="0" destOrd="0" presId="urn:microsoft.com/office/officeart/2005/8/layout/hierarchy2"/>
    <dgm:cxn modelId="{0B791EC9-1F26-4392-998D-40C55D0B820D}" type="presParOf" srcId="{DD47452C-EF36-4850-A9BF-653A56C4C520}" destId="{F98E4816-6EBF-4A6D-B3F4-7BE774FD3C7F}" srcOrd="5" destOrd="0" presId="urn:microsoft.com/office/officeart/2005/8/layout/hierarchy2"/>
    <dgm:cxn modelId="{4BA67B03-94AF-4F45-B5A3-B6E5DF1F746A}" type="presParOf" srcId="{F98E4816-6EBF-4A6D-B3F4-7BE774FD3C7F}" destId="{5FD84C7F-6D98-431B-A6D3-0ECD6E480719}" srcOrd="0" destOrd="0" presId="urn:microsoft.com/office/officeart/2005/8/layout/hierarchy2"/>
    <dgm:cxn modelId="{D6E1726C-7163-440C-9156-94CB9C6DA3D2}" type="presParOf" srcId="{F98E4816-6EBF-4A6D-B3F4-7BE774FD3C7F}" destId="{E2776AE7-D352-4063-8E9B-CD21192DA97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DC3647-8F12-456F-9DB7-3265342C7DFB}">
      <dsp:nvSpPr>
        <dsp:cNvPr id="0" name=""/>
        <dsp:cNvSpPr/>
      </dsp:nvSpPr>
      <dsp:spPr>
        <a:xfrm>
          <a:off x="4469" y="1786017"/>
          <a:ext cx="2245911" cy="80790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kk-KZ" sz="1400" kern="1200" dirty="0" smtClean="0">
              <a:solidFill>
                <a:schemeClr val="tx1"/>
              </a:solidFill>
            </a:rPr>
            <a:t>Бух. есеп объектілері</a:t>
          </a:r>
          <a:endParaRPr lang="ru-RU" sz="1400" kern="1200" dirty="0">
            <a:solidFill>
              <a:schemeClr val="tx1"/>
            </a:solidFill>
          </a:endParaRPr>
        </a:p>
      </dsp:txBody>
      <dsp:txXfrm>
        <a:off x="28132" y="1809680"/>
        <a:ext cx="2198585" cy="760579"/>
      </dsp:txXfrm>
    </dsp:sp>
    <dsp:sp modelId="{197B04D0-2D72-44DF-BBBE-E70EBFD543B3}">
      <dsp:nvSpPr>
        <dsp:cNvPr id="0" name=""/>
        <dsp:cNvSpPr/>
      </dsp:nvSpPr>
      <dsp:spPr>
        <a:xfrm rot="17918607">
          <a:off x="1899386" y="1583170"/>
          <a:ext cx="1348313" cy="30292"/>
        </a:xfrm>
        <a:custGeom>
          <a:avLst/>
          <a:gdLst/>
          <a:ahLst/>
          <a:cxnLst/>
          <a:rect l="0" t="0" r="0" b="0"/>
          <a:pathLst>
            <a:path>
              <a:moveTo>
                <a:pt x="0" y="15146"/>
              </a:moveTo>
              <a:lnTo>
                <a:pt x="1348313" y="15146"/>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ru-RU" sz="1400" kern="1200">
            <a:solidFill>
              <a:schemeClr val="tx1"/>
            </a:solidFill>
          </a:endParaRPr>
        </a:p>
      </dsp:txBody>
      <dsp:txXfrm>
        <a:off x="2539835" y="1564609"/>
        <a:ext cx="67415" cy="67415"/>
      </dsp:txXfrm>
    </dsp:sp>
    <dsp:sp modelId="{32912804-02CC-485B-9567-81D6EA8A2ECA}">
      <dsp:nvSpPr>
        <dsp:cNvPr id="0" name=""/>
        <dsp:cNvSpPr/>
      </dsp:nvSpPr>
      <dsp:spPr>
        <a:xfrm>
          <a:off x="2896704" y="479441"/>
          <a:ext cx="1615810" cy="1054445"/>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kk-KZ" sz="1400" kern="1200" dirty="0" smtClean="0">
              <a:solidFill>
                <a:schemeClr val="tx1"/>
              </a:solidFill>
            </a:rPr>
            <a:t>Ұйым ресурстары</a:t>
          </a:r>
          <a:endParaRPr lang="ru-RU" sz="1400" kern="1200" dirty="0">
            <a:solidFill>
              <a:schemeClr val="tx1"/>
            </a:solidFill>
          </a:endParaRPr>
        </a:p>
      </dsp:txBody>
      <dsp:txXfrm>
        <a:off x="2927588" y="510325"/>
        <a:ext cx="1554042" cy="992677"/>
      </dsp:txXfrm>
    </dsp:sp>
    <dsp:sp modelId="{FF6D88AD-1A1C-4F39-8970-F6BFC5162F3F}">
      <dsp:nvSpPr>
        <dsp:cNvPr id="0" name=""/>
        <dsp:cNvSpPr/>
      </dsp:nvSpPr>
      <dsp:spPr>
        <a:xfrm rot="19457599">
          <a:off x="4437701" y="759244"/>
          <a:ext cx="795950" cy="30292"/>
        </a:xfrm>
        <a:custGeom>
          <a:avLst/>
          <a:gdLst/>
          <a:ahLst/>
          <a:cxnLst/>
          <a:rect l="0" t="0" r="0" b="0"/>
          <a:pathLst>
            <a:path>
              <a:moveTo>
                <a:pt x="0" y="15146"/>
              </a:moveTo>
              <a:lnTo>
                <a:pt x="795950" y="15146"/>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ru-RU" sz="1400" kern="1200">
            <a:solidFill>
              <a:schemeClr val="tx1"/>
            </a:solidFill>
          </a:endParaRPr>
        </a:p>
      </dsp:txBody>
      <dsp:txXfrm>
        <a:off x="4815778" y="754492"/>
        <a:ext cx="39797" cy="39797"/>
      </dsp:txXfrm>
    </dsp:sp>
    <dsp:sp modelId="{D665A6B1-95F5-480A-86B9-20E466CC566C}">
      <dsp:nvSpPr>
        <dsp:cNvPr id="0" name=""/>
        <dsp:cNvSpPr/>
      </dsp:nvSpPr>
      <dsp:spPr>
        <a:xfrm>
          <a:off x="5158839" y="138165"/>
          <a:ext cx="2336041" cy="807905"/>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kk-KZ" sz="1400" kern="1200" dirty="0" smtClean="0">
              <a:solidFill>
                <a:schemeClr val="tx1"/>
              </a:solidFill>
            </a:rPr>
            <a:t>Шаруашылық құралдардың құрамы (түрлері) бойынша </a:t>
          </a:r>
          <a:endParaRPr lang="ru-RU" sz="1400" kern="1200" dirty="0">
            <a:solidFill>
              <a:schemeClr val="tx1"/>
            </a:solidFill>
          </a:endParaRPr>
        </a:p>
      </dsp:txBody>
      <dsp:txXfrm>
        <a:off x="5182502" y="161828"/>
        <a:ext cx="2288715" cy="760579"/>
      </dsp:txXfrm>
    </dsp:sp>
    <dsp:sp modelId="{D448CFC7-37DB-4A37-9056-02D98C596A50}">
      <dsp:nvSpPr>
        <dsp:cNvPr id="0" name=""/>
        <dsp:cNvSpPr/>
      </dsp:nvSpPr>
      <dsp:spPr>
        <a:xfrm rot="2142401">
          <a:off x="4437701" y="1223790"/>
          <a:ext cx="795950" cy="30292"/>
        </a:xfrm>
        <a:custGeom>
          <a:avLst/>
          <a:gdLst/>
          <a:ahLst/>
          <a:cxnLst/>
          <a:rect l="0" t="0" r="0" b="0"/>
          <a:pathLst>
            <a:path>
              <a:moveTo>
                <a:pt x="0" y="15146"/>
              </a:moveTo>
              <a:lnTo>
                <a:pt x="795950" y="15146"/>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ru-RU" sz="1400" kern="1200">
            <a:solidFill>
              <a:schemeClr val="tx1"/>
            </a:solidFill>
          </a:endParaRPr>
        </a:p>
      </dsp:txBody>
      <dsp:txXfrm>
        <a:off x="4815778" y="1219037"/>
        <a:ext cx="39797" cy="39797"/>
      </dsp:txXfrm>
    </dsp:sp>
    <dsp:sp modelId="{C5952546-6DB1-4E81-8890-BE2BC6E86EB9}">
      <dsp:nvSpPr>
        <dsp:cNvPr id="0" name=""/>
        <dsp:cNvSpPr/>
      </dsp:nvSpPr>
      <dsp:spPr>
        <a:xfrm>
          <a:off x="5158839" y="1067256"/>
          <a:ext cx="2336041" cy="807905"/>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kk-KZ" sz="1400" kern="1200" dirty="0" smtClean="0">
              <a:solidFill>
                <a:schemeClr val="tx1"/>
              </a:solidFill>
            </a:rPr>
            <a:t>Шаруашылық құралдардың  құралу көздері бойынша </a:t>
          </a:r>
          <a:endParaRPr lang="ru-RU" sz="1400" kern="1200" dirty="0">
            <a:solidFill>
              <a:schemeClr val="tx1"/>
            </a:solidFill>
          </a:endParaRPr>
        </a:p>
      </dsp:txBody>
      <dsp:txXfrm>
        <a:off x="5182502" y="1090919"/>
        <a:ext cx="2288715" cy="760579"/>
      </dsp:txXfrm>
    </dsp:sp>
    <dsp:sp modelId="{B0CCC087-BD87-462D-B630-FDBCBEABF98B}">
      <dsp:nvSpPr>
        <dsp:cNvPr id="0" name=""/>
        <dsp:cNvSpPr/>
      </dsp:nvSpPr>
      <dsp:spPr>
        <a:xfrm rot="3626184">
          <a:off x="1918559" y="2744534"/>
          <a:ext cx="1309967" cy="30292"/>
        </a:xfrm>
        <a:custGeom>
          <a:avLst/>
          <a:gdLst/>
          <a:ahLst/>
          <a:cxnLst/>
          <a:rect l="0" t="0" r="0" b="0"/>
          <a:pathLst>
            <a:path>
              <a:moveTo>
                <a:pt x="0" y="15146"/>
              </a:moveTo>
              <a:lnTo>
                <a:pt x="1309967" y="15146"/>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ru-RU" sz="1400" kern="1200">
            <a:solidFill>
              <a:schemeClr val="tx1"/>
            </a:solidFill>
          </a:endParaRPr>
        </a:p>
      </dsp:txBody>
      <dsp:txXfrm>
        <a:off x="2540793" y="2726931"/>
        <a:ext cx="65498" cy="65498"/>
      </dsp:txXfrm>
    </dsp:sp>
    <dsp:sp modelId="{81BE5402-0FD7-4A92-91B4-02241F3B78EE}">
      <dsp:nvSpPr>
        <dsp:cNvPr id="0" name=""/>
        <dsp:cNvSpPr/>
      </dsp:nvSpPr>
      <dsp:spPr>
        <a:xfrm>
          <a:off x="2896704" y="2758282"/>
          <a:ext cx="1615810" cy="1142216"/>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kk-KZ" sz="1400" kern="1200" dirty="0" smtClean="0">
              <a:solidFill>
                <a:schemeClr val="tx1"/>
              </a:solidFill>
            </a:rPr>
            <a:t>Шаруашылық процесстер</a:t>
          </a:r>
          <a:endParaRPr lang="ru-RU" sz="1400" kern="1200" dirty="0">
            <a:solidFill>
              <a:schemeClr val="tx1"/>
            </a:solidFill>
          </a:endParaRPr>
        </a:p>
      </dsp:txBody>
      <dsp:txXfrm>
        <a:off x="2930158" y="2791736"/>
        <a:ext cx="1548902" cy="1075308"/>
      </dsp:txXfrm>
    </dsp:sp>
    <dsp:sp modelId="{7FC69BCC-7319-4169-9708-E416E4F7C027}">
      <dsp:nvSpPr>
        <dsp:cNvPr id="0" name=""/>
        <dsp:cNvSpPr/>
      </dsp:nvSpPr>
      <dsp:spPr>
        <a:xfrm rot="18289469">
          <a:off x="4269783" y="2849699"/>
          <a:ext cx="1131788" cy="30292"/>
        </a:xfrm>
        <a:custGeom>
          <a:avLst/>
          <a:gdLst/>
          <a:ahLst/>
          <a:cxnLst/>
          <a:rect l="0" t="0" r="0" b="0"/>
          <a:pathLst>
            <a:path>
              <a:moveTo>
                <a:pt x="0" y="15146"/>
              </a:moveTo>
              <a:lnTo>
                <a:pt x="1131788" y="15146"/>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ru-RU" sz="1400" kern="1200">
            <a:solidFill>
              <a:schemeClr val="tx1"/>
            </a:solidFill>
          </a:endParaRPr>
        </a:p>
      </dsp:txBody>
      <dsp:txXfrm>
        <a:off x="4807382" y="2836550"/>
        <a:ext cx="56589" cy="56589"/>
      </dsp:txXfrm>
    </dsp:sp>
    <dsp:sp modelId="{BA9777FF-7926-4582-A178-19F1B5155720}">
      <dsp:nvSpPr>
        <dsp:cNvPr id="0" name=""/>
        <dsp:cNvSpPr/>
      </dsp:nvSpPr>
      <dsp:spPr>
        <a:xfrm>
          <a:off x="5158839" y="1996347"/>
          <a:ext cx="2336041" cy="807905"/>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kk-KZ" sz="1400" kern="1200" dirty="0" smtClean="0">
              <a:solidFill>
                <a:schemeClr val="tx1"/>
              </a:solidFill>
            </a:rPr>
            <a:t>Дайындау (жабдықтау)</a:t>
          </a:r>
          <a:endParaRPr lang="ru-RU" sz="1400" kern="1200" dirty="0">
            <a:solidFill>
              <a:schemeClr val="tx1"/>
            </a:solidFill>
          </a:endParaRPr>
        </a:p>
      </dsp:txBody>
      <dsp:txXfrm>
        <a:off x="5182502" y="2020010"/>
        <a:ext cx="2288715" cy="760579"/>
      </dsp:txXfrm>
    </dsp:sp>
    <dsp:sp modelId="{49A97AAF-E5D8-4418-A52A-27258AFFD1E8}">
      <dsp:nvSpPr>
        <dsp:cNvPr id="0" name=""/>
        <dsp:cNvSpPr/>
      </dsp:nvSpPr>
      <dsp:spPr>
        <a:xfrm>
          <a:off x="4512515" y="3314244"/>
          <a:ext cx="646324" cy="30292"/>
        </a:xfrm>
        <a:custGeom>
          <a:avLst/>
          <a:gdLst/>
          <a:ahLst/>
          <a:cxnLst/>
          <a:rect l="0" t="0" r="0" b="0"/>
          <a:pathLst>
            <a:path>
              <a:moveTo>
                <a:pt x="0" y="15146"/>
              </a:moveTo>
              <a:lnTo>
                <a:pt x="646324" y="15146"/>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ru-RU" sz="1400" kern="1200">
            <a:solidFill>
              <a:schemeClr val="tx1"/>
            </a:solidFill>
          </a:endParaRPr>
        </a:p>
      </dsp:txBody>
      <dsp:txXfrm>
        <a:off x="4819519" y="3313232"/>
        <a:ext cx="32316" cy="32316"/>
      </dsp:txXfrm>
    </dsp:sp>
    <dsp:sp modelId="{D24732FE-BA15-44ED-8248-1BE975B929BC}">
      <dsp:nvSpPr>
        <dsp:cNvPr id="0" name=""/>
        <dsp:cNvSpPr/>
      </dsp:nvSpPr>
      <dsp:spPr>
        <a:xfrm>
          <a:off x="5158839" y="2925438"/>
          <a:ext cx="2336041" cy="807905"/>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kk-KZ" sz="1400" kern="1200" dirty="0" smtClean="0">
              <a:solidFill>
                <a:schemeClr val="tx1"/>
              </a:solidFill>
            </a:rPr>
            <a:t>Өндіріс </a:t>
          </a:r>
          <a:endParaRPr lang="ru-RU" sz="1400" kern="1200" dirty="0">
            <a:solidFill>
              <a:schemeClr val="tx1"/>
            </a:solidFill>
          </a:endParaRPr>
        </a:p>
      </dsp:txBody>
      <dsp:txXfrm>
        <a:off x="5182502" y="2949101"/>
        <a:ext cx="2288715" cy="760579"/>
      </dsp:txXfrm>
    </dsp:sp>
    <dsp:sp modelId="{49DFF298-9203-4017-A9BA-1D68612DA410}">
      <dsp:nvSpPr>
        <dsp:cNvPr id="0" name=""/>
        <dsp:cNvSpPr/>
      </dsp:nvSpPr>
      <dsp:spPr>
        <a:xfrm rot="3310531">
          <a:off x="4269783" y="3778789"/>
          <a:ext cx="1131788" cy="30292"/>
        </a:xfrm>
        <a:custGeom>
          <a:avLst/>
          <a:gdLst/>
          <a:ahLst/>
          <a:cxnLst/>
          <a:rect l="0" t="0" r="0" b="0"/>
          <a:pathLst>
            <a:path>
              <a:moveTo>
                <a:pt x="0" y="15146"/>
              </a:moveTo>
              <a:lnTo>
                <a:pt x="1131788" y="15146"/>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ru-RU" sz="1400" kern="1200">
            <a:solidFill>
              <a:schemeClr val="tx1"/>
            </a:solidFill>
          </a:endParaRPr>
        </a:p>
      </dsp:txBody>
      <dsp:txXfrm>
        <a:off x="4807382" y="3765641"/>
        <a:ext cx="56589" cy="56589"/>
      </dsp:txXfrm>
    </dsp:sp>
    <dsp:sp modelId="{5FD84C7F-6D98-431B-A6D3-0ECD6E480719}">
      <dsp:nvSpPr>
        <dsp:cNvPr id="0" name=""/>
        <dsp:cNvSpPr/>
      </dsp:nvSpPr>
      <dsp:spPr>
        <a:xfrm>
          <a:off x="5158839" y="3854529"/>
          <a:ext cx="2336041" cy="807905"/>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kk-KZ" sz="1400" kern="1200" dirty="0" smtClean="0">
              <a:solidFill>
                <a:schemeClr val="tx1"/>
              </a:solidFill>
            </a:rPr>
            <a:t>Өткізу (сату)</a:t>
          </a:r>
          <a:endParaRPr lang="ru-RU" sz="1400" kern="1200" dirty="0">
            <a:solidFill>
              <a:schemeClr val="tx1"/>
            </a:solidFill>
          </a:endParaRPr>
        </a:p>
      </dsp:txBody>
      <dsp:txXfrm>
        <a:off x="5182502" y="3878192"/>
        <a:ext cx="2288715" cy="76057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5EF525-F768-4C55-B393-83FD27D595C1}" type="datetimeFigureOut">
              <a:rPr lang="ru-RU" smtClean="0"/>
              <a:t>02.02.2021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A5FD4D-B211-4125-8921-5ECF2FBAF794}" type="slidenum">
              <a:rPr lang="ru-RU" smtClean="0"/>
              <a:t>‹#›</a:t>
            </a:fld>
            <a:endParaRPr lang="ru-RU"/>
          </a:p>
        </p:txBody>
      </p:sp>
    </p:spTree>
    <p:extLst>
      <p:ext uri="{BB962C8B-B14F-4D97-AF65-F5344CB8AC3E}">
        <p14:creationId xmlns:p14="http://schemas.microsoft.com/office/powerpoint/2010/main" val="878058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Образ слайда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2048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225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fld id="{00CB4AC9-5B69-445E-953E-E55D14BACD47}" type="slidenum">
              <a:rPr lang="ru-RU" smtClean="0"/>
              <a:pPr defTabSz="912813" fontAlgn="base">
                <a:spcBef>
                  <a:spcPct val="0"/>
                </a:spcBef>
                <a:spcAft>
                  <a:spcPct val="0"/>
                </a:spcAft>
                <a:defRPr/>
              </a:pPr>
              <a:t>6</a:t>
            </a:fld>
            <a:endParaRPr lang="ru-RU" smtClean="0"/>
          </a:p>
        </p:txBody>
      </p:sp>
    </p:spTree>
    <p:extLst>
      <p:ext uri="{BB962C8B-B14F-4D97-AF65-F5344CB8AC3E}">
        <p14:creationId xmlns:p14="http://schemas.microsoft.com/office/powerpoint/2010/main" val="1773798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7309EB1-EEA7-4BBF-B090-B526994498EA}" type="datetimeFigureOut">
              <a:rPr lang="ru-RU" smtClean="0"/>
              <a:t>02.02.2021</a:t>
            </a:fld>
            <a:endParaRPr lang="ru-RU"/>
          </a:p>
        </p:txBody>
      </p:sp>
      <p:sp>
        <p:nvSpPr>
          <p:cNvPr id="5" name="Footer Placeholder 4"/>
          <p:cNvSpPr>
            <a:spLocks noGrp="1"/>
          </p:cNvSpPr>
          <p:nvPr>
            <p:ph type="ftr" sz="quarter" idx="11"/>
          </p:nvPr>
        </p:nvSpPr>
        <p:spPr>
          <a:xfrm>
            <a:off x="5332412" y="5883275"/>
            <a:ext cx="4324044" cy="365125"/>
          </a:xfrm>
        </p:spPr>
        <p:txBody>
          <a:bodyPr/>
          <a:lstStyle/>
          <a:p>
            <a:endParaRPr lang="ru-RU"/>
          </a:p>
        </p:txBody>
      </p:sp>
      <p:sp>
        <p:nvSpPr>
          <p:cNvPr id="6" name="Slide Number Placeholder 5"/>
          <p:cNvSpPr>
            <a:spLocks noGrp="1"/>
          </p:cNvSpPr>
          <p:nvPr>
            <p:ph type="sldNum" sz="quarter" idx="12"/>
          </p:nvPr>
        </p:nvSpPr>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1152993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7309EB1-EEA7-4BBF-B090-B526994498EA}" type="datetimeFigureOut">
              <a:rPr lang="ru-RU" smtClean="0"/>
              <a:t>02.02.2021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574437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7309EB1-EEA7-4BBF-B090-B526994498EA}" type="datetimeFigureOut">
              <a:rPr lang="ru-RU" smtClean="0"/>
              <a:t>02.02.2021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15344151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7309EB1-EEA7-4BBF-B090-B526994498EA}" type="datetimeFigureOut">
              <a:rPr lang="ru-RU" smtClean="0"/>
              <a:t>02.02.2021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40413001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7309EB1-EEA7-4BBF-B090-B526994498EA}" type="datetimeFigureOut">
              <a:rPr lang="ru-RU" smtClean="0"/>
              <a:t>02.02.2021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1551772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7309EB1-EEA7-4BBF-B090-B526994498EA}" type="datetimeFigureOut">
              <a:rPr lang="ru-RU" smtClean="0"/>
              <a:t>02.02.2021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170303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7309EB1-EEA7-4BBF-B090-B526994498EA}" type="datetimeFigureOut">
              <a:rPr lang="ru-RU" smtClean="0"/>
              <a:t>02.02.2021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4929643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7309EB1-EEA7-4BBF-B090-B526994498EA}" type="datetimeFigureOut">
              <a:rPr lang="ru-RU" smtClean="0"/>
              <a:t>02.02.2021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25812068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7309EB1-EEA7-4BBF-B090-B526994498EA}" type="datetimeFigureOut">
              <a:rPr lang="ru-RU" smtClean="0"/>
              <a:t>02.02.2021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4181723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7309EB1-EEA7-4BBF-B090-B526994498EA}" type="datetimeFigureOut">
              <a:rPr lang="ru-RU" smtClean="0"/>
              <a:t>02.02.2021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951856" y="5867131"/>
            <a:ext cx="551167" cy="365125"/>
          </a:xfrm>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835972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7309EB1-EEA7-4BBF-B090-B526994498EA}" type="datetimeFigureOut">
              <a:rPr lang="ru-RU" smtClean="0"/>
              <a:t>02.02.2021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2486050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7309EB1-EEA7-4BBF-B090-B526994498EA}" type="datetimeFigureOut">
              <a:rPr lang="ru-RU" smtClean="0"/>
              <a:t>02.02.2021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2995359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7309EB1-EEA7-4BBF-B090-B526994498EA}" type="datetimeFigureOut">
              <a:rPr lang="ru-RU" smtClean="0"/>
              <a:t>02.02.2021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3002659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7309EB1-EEA7-4BBF-B090-B526994498EA}" type="datetimeFigureOut">
              <a:rPr lang="ru-RU" smtClean="0"/>
              <a:t>02.02.2021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3958188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309EB1-EEA7-4BBF-B090-B526994498EA}" type="datetimeFigureOut">
              <a:rPr lang="ru-RU" smtClean="0"/>
              <a:t>02.02.2021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600296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7309EB1-EEA7-4BBF-B090-B526994498EA}" type="datetimeFigureOut">
              <a:rPr lang="ru-RU" smtClean="0"/>
              <a:t>02.02.2021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470292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7309EB1-EEA7-4BBF-B090-B526994498EA}" type="datetimeFigureOut">
              <a:rPr lang="ru-RU" smtClean="0"/>
              <a:t>02.02.2021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653BD1A-3FBD-489F-B9AE-0EFF45E9CA63}" type="slidenum">
              <a:rPr lang="ru-RU" smtClean="0"/>
              <a:t>‹#›</a:t>
            </a:fld>
            <a:endParaRPr lang="ru-RU"/>
          </a:p>
        </p:txBody>
      </p:sp>
    </p:spTree>
    <p:extLst>
      <p:ext uri="{BB962C8B-B14F-4D97-AF65-F5344CB8AC3E}">
        <p14:creationId xmlns:p14="http://schemas.microsoft.com/office/powerpoint/2010/main" val="2577089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7309EB1-EEA7-4BBF-B090-B526994498EA}" type="datetimeFigureOut">
              <a:rPr lang="ru-RU" smtClean="0"/>
              <a:t>02.02.2021</a:t>
            </a:fld>
            <a:endParaRPr lang="ru-R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653BD1A-3FBD-489F-B9AE-0EFF45E9CA63}" type="slidenum">
              <a:rPr lang="ru-RU" smtClean="0"/>
              <a:t>‹#›</a:t>
            </a:fld>
            <a:endParaRPr lang="ru-RU"/>
          </a:p>
        </p:txBody>
      </p:sp>
    </p:spTree>
    <p:extLst>
      <p:ext uri="{BB962C8B-B14F-4D97-AF65-F5344CB8AC3E}">
        <p14:creationId xmlns:p14="http://schemas.microsoft.com/office/powerpoint/2010/main" val="59165451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solidFill>
                  <a:srgbClr val="C00000"/>
                </a:solidFill>
              </a:rPr>
              <a:t>Бухгалтерлік есептің пәні мен әдістері</a:t>
            </a:r>
            <a:endParaRPr lang="ru-RU" b="1" dirty="0">
              <a:solidFill>
                <a:srgbClr val="C00000"/>
              </a:solidFill>
            </a:endParaRPr>
          </a:p>
        </p:txBody>
      </p:sp>
      <p:sp>
        <p:nvSpPr>
          <p:cNvPr id="4" name="Заголовок 1"/>
          <p:cNvSpPr txBox="1">
            <a:spLocks/>
          </p:cNvSpPr>
          <p:nvPr/>
        </p:nvSpPr>
        <p:spPr>
          <a:xfrm>
            <a:off x="8120418" y="3821373"/>
            <a:ext cx="3248167" cy="884829"/>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k-KZ" dirty="0" smtClean="0"/>
              <a:t>Лекция  2</a:t>
            </a:r>
            <a:endParaRPr lang="ru-RU" dirty="0"/>
          </a:p>
        </p:txBody>
      </p:sp>
    </p:spTree>
    <p:extLst>
      <p:ext uri="{BB962C8B-B14F-4D97-AF65-F5344CB8AC3E}">
        <p14:creationId xmlns:p14="http://schemas.microsoft.com/office/powerpoint/2010/main" val="3414582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10" y="344606"/>
            <a:ext cx="10018713" cy="1752599"/>
          </a:xfrm>
        </p:spPr>
        <p:txBody>
          <a:bodyPr>
            <a:normAutofit/>
          </a:bodyPr>
          <a:lstStyle/>
          <a:p>
            <a:pPr lvl="0"/>
            <a:r>
              <a:rPr lang="kk-KZ" dirty="0"/>
              <a:t>Бухгалтерлік </a:t>
            </a:r>
            <a:r>
              <a:rPr lang="kk-KZ" dirty="0" smtClean="0"/>
              <a:t>есептің пәні және объектілері</a:t>
            </a:r>
            <a:r>
              <a:rPr lang="ru-RU" dirty="0"/>
              <a:t/>
            </a:r>
            <a:br>
              <a:rPr lang="ru-RU" dirty="0"/>
            </a:br>
            <a:endParaRPr lang="ru-RU" dirty="0"/>
          </a:p>
        </p:txBody>
      </p:sp>
      <p:sp>
        <p:nvSpPr>
          <p:cNvPr id="3" name="Объект 2"/>
          <p:cNvSpPr>
            <a:spLocks noGrp="1"/>
          </p:cNvSpPr>
          <p:nvPr>
            <p:ph idx="1"/>
          </p:nvPr>
        </p:nvSpPr>
        <p:spPr>
          <a:xfrm>
            <a:off x="1484311" y="1600201"/>
            <a:ext cx="10018713" cy="3312993"/>
          </a:xfrm>
        </p:spPr>
        <p:txBody>
          <a:bodyPr>
            <a:normAutofit/>
          </a:bodyPr>
          <a:lstStyle/>
          <a:p>
            <a:r>
              <a:rPr lang="ru-RU" sz="2800" i="1" dirty="0" err="1" smtClean="0"/>
              <a:t>Бухгалтерлік</a:t>
            </a:r>
            <a:r>
              <a:rPr lang="ru-RU" sz="2800" i="1" dirty="0" smtClean="0"/>
              <a:t> </a:t>
            </a:r>
            <a:r>
              <a:rPr lang="ru-RU" sz="2800" i="1" dirty="0" err="1"/>
              <a:t>есептің</a:t>
            </a:r>
            <a:r>
              <a:rPr lang="ru-RU" sz="2800" i="1" dirty="0"/>
              <a:t> </a:t>
            </a:r>
            <a:r>
              <a:rPr lang="ru-RU" sz="2800" i="1" dirty="0" err="1"/>
              <a:t>пәні</a:t>
            </a:r>
            <a:r>
              <a:rPr lang="ru-RU" sz="2800" dirty="0"/>
              <a:t> </a:t>
            </a:r>
            <a:r>
              <a:rPr lang="ru-RU" sz="2800" dirty="0" err="1"/>
              <a:t>болып</a:t>
            </a:r>
            <a:r>
              <a:rPr lang="ru-RU" sz="2800" dirty="0"/>
              <a:t> </a:t>
            </a:r>
            <a:r>
              <a:rPr lang="ru-RU" sz="2800" dirty="0" err="1"/>
              <a:t>жалпы</a:t>
            </a:r>
            <a:r>
              <a:rPr lang="ru-RU" sz="2800" dirty="0"/>
              <a:t> </a:t>
            </a:r>
            <a:r>
              <a:rPr lang="ru-RU" sz="2800" dirty="0" err="1"/>
              <a:t>түрде</a:t>
            </a:r>
            <a:r>
              <a:rPr lang="ru-RU" sz="2800" dirty="0"/>
              <a:t> </a:t>
            </a:r>
            <a:r>
              <a:rPr lang="ru-RU" sz="2800" dirty="0" err="1"/>
              <a:t>шаруашылық</a:t>
            </a:r>
            <a:r>
              <a:rPr lang="ru-RU" sz="2800" dirty="0"/>
              <a:t> </a:t>
            </a:r>
            <a:r>
              <a:rPr lang="ru-RU" sz="2800" dirty="0" err="1"/>
              <a:t>субъектісінің</a:t>
            </a:r>
            <a:r>
              <a:rPr lang="ru-RU" sz="2800" dirty="0"/>
              <a:t> </a:t>
            </a:r>
            <a:r>
              <a:rPr lang="ru-RU" sz="2800" dirty="0" err="1"/>
              <a:t>шаруашылық</a:t>
            </a:r>
            <a:r>
              <a:rPr lang="ru-RU" sz="2800" dirty="0"/>
              <a:t> </a:t>
            </a:r>
            <a:r>
              <a:rPr lang="ru-RU" sz="2800" dirty="0" err="1"/>
              <a:t>қызметі</a:t>
            </a:r>
            <a:r>
              <a:rPr lang="ru-RU" sz="2800" dirty="0"/>
              <a:t> </a:t>
            </a:r>
            <a:r>
              <a:rPr lang="ru-RU" sz="2800" dirty="0" err="1"/>
              <a:t>табылады</a:t>
            </a:r>
            <a:r>
              <a:rPr lang="ru-RU" sz="2800" dirty="0"/>
              <a:t>.</a:t>
            </a:r>
          </a:p>
          <a:p>
            <a:r>
              <a:rPr lang="ru-RU" sz="2800" dirty="0"/>
              <a:t>	</a:t>
            </a:r>
            <a:r>
              <a:rPr lang="ru-RU" sz="2800" dirty="0" err="1"/>
              <a:t>Кәсіпорын</a:t>
            </a:r>
            <a:r>
              <a:rPr lang="ru-RU" sz="2800" dirty="0"/>
              <a:t> </a:t>
            </a:r>
            <a:r>
              <a:rPr lang="ru-RU" sz="2800" dirty="0" err="1"/>
              <a:t>иелігіндегі</a:t>
            </a:r>
            <a:r>
              <a:rPr lang="ru-RU" sz="2800" dirty="0"/>
              <a:t> </a:t>
            </a:r>
            <a:r>
              <a:rPr lang="ru-RU" sz="2800" dirty="0" err="1"/>
              <a:t>шаруашылық</a:t>
            </a:r>
            <a:r>
              <a:rPr lang="ru-RU" sz="2800" dirty="0"/>
              <a:t> </a:t>
            </a:r>
            <a:r>
              <a:rPr lang="ru-RU" sz="2800" dirty="0" err="1"/>
              <a:t>құралдары</a:t>
            </a:r>
            <a:r>
              <a:rPr lang="ru-RU" sz="2800" dirty="0"/>
              <a:t>, </a:t>
            </a:r>
            <a:r>
              <a:rPr lang="ru-RU" sz="2800" dirty="0" err="1"/>
              <a:t>олардың</a:t>
            </a:r>
            <a:r>
              <a:rPr lang="ru-RU" sz="2800" dirty="0"/>
              <a:t> </a:t>
            </a:r>
            <a:r>
              <a:rPr lang="ru-RU" sz="2800" dirty="0" err="1"/>
              <a:t>құрылу</a:t>
            </a:r>
            <a:r>
              <a:rPr lang="ru-RU" sz="2800" dirty="0"/>
              <a:t> </a:t>
            </a:r>
            <a:r>
              <a:rPr lang="ru-RU" sz="2800" dirty="0" err="1"/>
              <a:t>көздері</a:t>
            </a:r>
            <a:r>
              <a:rPr lang="ru-RU" sz="2800" dirty="0"/>
              <a:t> </a:t>
            </a:r>
            <a:r>
              <a:rPr lang="ru-RU" sz="2800" dirty="0" err="1"/>
              <a:t>және</a:t>
            </a:r>
            <a:r>
              <a:rPr lang="ru-RU" sz="2800" dirty="0"/>
              <a:t> </a:t>
            </a:r>
            <a:r>
              <a:rPr lang="ru-RU" sz="2800" dirty="0" err="1"/>
              <a:t>шаруашылық</a:t>
            </a:r>
            <a:r>
              <a:rPr lang="ru-RU" sz="2800" dirty="0"/>
              <a:t> </a:t>
            </a:r>
            <a:r>
              <a:rPr lang="ru-RU" sz="2800" dirty="0" err="1"/>
              <a:t>процестері</a:t>
            </a:r>
            <a:r>
              <a:rPr lang="ru-RU" sz="2800" dirty="0"/>
              <a:t> </a:t>
            </a:r>
            <a:r>
              <a:rPr lang="ru-RU" sz="2800" i="1" dirty="0" err="1"/>
              <a:t>бухгалтерлік</a:t>
            </a:r>
            <a:r>
              <a:rPr lang="ru-RU" sz="2800" i="1" dirty="0"/>
              <a:t> </a:t>
            </a:r>
            <a:r>
              <a:rPr lang="ru-RU" sz="2800" i="1" dirty="0" err="1"/>
              <a:t>есептің</a:t>
            </a:r>
            <a:r>
              <a:rPr lang="ru-RU" sz="2800" i="1" dirty="0"/>
              <a:t> </a:t>
            </a:r>
            <a:r>
              <a:rPr lang="ru-RU" sz="2800" i="1" dirty="0" err="1"/>
              <a:t>объектілері</a:t>
            </a:r>
            <a:r>
              <a:rPr lang="ru-RU" sz="2800" i="1" dirty="0"/>
              <a:t> </a:t>
            </a:r>
            <a:r>
              <a:rPr lang="ru-RU" sz="2800" dirty="0"/>
              <a:t> </a:t>
            </a:r>
            <a:r>
              <a:rPr lang="ru-RU" sz="2800" dirty="0" err="1"/>
              <a:t>болып</a:t>
            </a:r>
            <a:r>
              <a:rPr lang="ru-RU" sz="2800" dirty="0"/>
              <a:t> </a:t>
            </a:r>
            <a:r>
              <a:rPr lang="ru-RU" sz="2800" dirty="0" err="1"/>
              <a:t>табылады</a:t>
            </a:r>
            <a:r>
              <a:rPr lang="ru-RU" sz="2800" dirty="0"/>
              <a:t>. </a:t>
            </a:r>
          </a:p>
          <a:p>
            <a:pPr marL="0" indent="0">
              <a:buNone/>
            </a:pPr>
            <a:endParaRPr lang="ru-RU" sz="2800" dirty="0"/>
          </a:p>
        </p:txBody>
      </p:sp>
      <p:pic>
        <p:nvPicPr>
          <p:cNvPr id="1026" name="Picture 2" descr="https://kursi.dp.ua/wp-content/uploads/2018/02/ves_uchet_buh_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74344" y="4121624"/>
            <a:ext cx="3328679" cy="2254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8598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10" y="262719"/>
            <a:ext cx="10018713" cy="1752599"/>
          </a:xfrm>
        </p:spPr>
        <p:txBody>
          <a:bodyPr/>
          <a:lstStyle/>
          <a:p>
            <a:r>
              <a:rPr lang="kk-KZ" dirty="0" smtClean="0"/>
              <a:t>Бухгалтерлік есеп объектілері </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073042240"/>
              </p:ext>
            </p:extLst>
          </p:nvPr>
        </p:nvGraphicFramePr>
        <p:xfrm>
          <a:off x="2743992" y="1876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61146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8040" t="10551" r="7474" b="8434"/>
          <a:stretch/>
        </p:blipFill>
        <p:spPr>
          <a:xfrm>
            <a:off x="941696" y="313900"/>
            <a:ext cx="10658901" cy="6264322"/>
          </a:xfrm>
          <a:prstGeom prst="rect">
            <a:avLst/>
          </a:prstGeom>
        </p:spPr>
      </p:pic>
    </p:spTree>
    <p:extLst>
      <p:ext uri="{BB962C8B-B14F-4D97-AF65-F5344CB8AC3E}">
        <p14:creationId xmlns:p14="http://schemas.microsoft.com/office/powerpoint/2010/main" val="3436822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7948" t="9532" r="9217" b="9234"/>
          <a:stretch/>
        </p:blipFill>
        <p:spPr>
          <a:xfrm>
            <a:off x="968990" y="436727"/>
            <a:ext cx="10617959" cy="6032311"/>
          </a:xfrm>
          <a:prstGeom prst="rect">
            <a:avLst/>
          </a:prstGeom>
        </p:spPr>
      </p:pic>
    </p:spTree>
    <p:extLst>
      <p:ext uri="{BB962C8B-B14F-4D97-AF65-F5344CB8AC3E}">
        <p14:creationId xmlns:p14="http://schemas.microsoft.com/office/powerpoint/2010/main" val="924012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bwMode="auto">
          <a:xfrm>
            <a:off x="609600" y="274639"/>
            <a:ext cx="11342688" cy="1143000"/>
          </a:xfrm>
          <a:noFill/>
          <a:ln>
            <a:miter lim="800000"/>
            <a:headEnd/>
            <a:tailEnd/>
          </a:ln>
        </p:spPr>
        <p:txBody>
          <a:bodyPr vert="horz" wrap="square" numCol="1" anchor="t" anchorCtr="0" compatLnSpc="1">
            <a:prstTxWarp prst="textNoShape">
              <a:avLst/>
            </a:prstTxWarp>
          </a:bodyPr>
          <a:lstStyle/>
          <a:p>
            <a:pPr algn="ctr" eaLnBrk="1" hangingPunct="1"/>
            <a:r>
              <a:rPr lang="kk-KZ" sz="2000" b="1" dirty="0">
                <a:latin typeface="Arial" charset="0"/>
                <a:cs typeface="Arial" charset="0"/>
              </a:rPr>
              <a:t>Бухгалтерлік есеп әдісі </a:t>
            </a:r>
            <a:r>
              <a:rPr lang="en-US" sz="2000" dirty="0">
                <a:latin typeface="Arial" charset="0"/>
                <a:cs typeface="Arial" charset="0"/>
              </a:rPr>
              <a:t>–</a:t>
            </a:r>
            <a:r>
              <a:rPr lang="kk-KZ" sz="2000" dirty="0">
                <a:latin typeface="Arial" charset="0"/>
                <a:cs typeface="Arial" charset="0"/>
              </a:rPr>
              <a:t> бұл олардың көмегімен бухгалтерлік есеп пәні зерттелетін тәсілдер мен әдістердің жиынтығы.</a:t>
            </a:r>
            <a:r>
              <a:rPr lang="kk-KZ" sz="2000" dirty="0">
                <a:latin typeface="Times New Roman" pitchFamily="18" charset="0"/>
                <a:cs typeface="Times New Roman" pitchFamily="18" charset="0"/>
              </a:rPr>
              <a:t/>
            </a:r>
            <a:br>
              <a:rPr lang="kk-KZ"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
        <p:nvSpPr>
          <p:cNvPr id="3" name="Скругленный прямоугольник 2"/>
          <p:cNvSpPr/>
          <p:nvPr/>
        </p:nvSpPr>
        <p:spPr>
          <a:xfrm>
            <a:off x="527054" y="1052515"/>
            <a:ext cx="11091863" cy="647700"/>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anchor="ctr"/>
          <a:lstStyle/>
          <a:p>
            <a:pPr algn="ctr" defTabSz="914332">
              <a:tabLst>
                <a:tab pos="0" algn="l"/>
                <a:tab pos="269855" algn="l"/>
              </a:tabLst>
              <a:defRPr/>
            </a:pPr>
            <a:r>
              <a:rPr lang="kk-KZ" sz="2000" dirty="0">
                <a:solidFill>
                  <a:schemeClr val="tx1"/>
                </a:solidFill>
                <a:latin typeface="Arial" pitchFamily="34" charset="0"/>
                <a:cs typeface="Arial" pitchFamily="34" charset="0"/>
              </a:rPr>
              <a:t>Бухгалтерлік есеп әдісінің элементтері деп аталатын сегіз тәсілдер мен әдістері бар.</a:t>
            </a:r>
            <a:endParaRPr lang="ru-RU" sz="2000" dirty="0">
              <a:solidFill>
                <a:schemeClr val="tx1"/>
              </a:solidFill>
              <a:latin typeface="Arial" pitchFamily="34" charset="0"/>
              <a:cs typeface="Arial" pitchFamily="34" charset="0"/>
            </a:endParaRPr>
          </a:p>
          <a:p>
            <a:pPr algn="ctr" defTabSz="914332">
              <a:defRPr/>
            </a:pPr>
            <a:endParaRPr lang="ru-RU" sz="2400" dirty="0">
              <a:solidFill>
                <a:schemeClr val="tx1"/>
              </a:solidFill>
              <a:latin typeface="Times New Roman" pitchFamily="18" charset="0"/>
              <a:cs typeface="Times New Roman" pitchFamily="18" charset="0"/>
            </a:endParaRPr>
          </a:p>
        </p:txBody>
      </p:sp>
      <p:sp>
        <p:nvSpPr>
          <p:cNvPr id="4" name="Куб 3"/>
          <p:cNvSpPr/>
          <p:nvPr/>
        </p:nvSpPr>
        <p:spPr>
          <a:xfrm>
            <a:off x="334967" y="2312989"/>
            <a:ext cx="2046287" cy="828675"/>
          </a:xfrm>
          <a:prstGeom prst="cube">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anchor="ctr"/>
          <a:lstStyle/>
          <a:p>
            <a:pPr defTabSz="914332">
              <a:defRPr/>
            </a:pPr>
            <a:r>
              <a:rPr lang="kk-KZ" sz="2000" dirty="0">
                <a:solidFill>
                  <a:schemeClr val="tx1"/>
                </a:solidFill>
                <a:latin typeface="Arial" pitchFamily="34" charset="0"/>
                <a:cs typeface="Arial" pitchFamily="34" charset="0"/>
              </a:rPr>
              <a:t>Құжаттау </a:t>
            </a:r>
            <a:endParaRPr lang="ru-RU" sz="2000" dirty="0">
              <a:solidFill>
                <a:schemeClr val="tx1"/>
              </a:solidFill>
              <a:latin typeface="Arial" pitchFamily="34" charset="0"/>
              <a:cs typeface="Arial" pitchFamily="34" charset="0"/>
            </a:endParaRPr>
          </a:p>
        </p:txBody>
      </p:sp>
      <p:sp>
        <p:nvSpPr>
          <p:cNvPr id="12" name="Куб 11"/>
          <p:cNvSpPr/>
          <p:nvPr/>
        </p:nvSpPr>
        <p:spPr>
          <a:xfrm>
            <a:off x="971553" y="2997202"/>
            <a:ext cx="1860551" cy="503239"/>
          </a:xfrm>
          <a:prstGeom prst="cube">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anchor="ctr"/>
          <a:lstStyle/>
          <a:p>
            <a:pPr algn="ctr" defTabSz="914332">
              <a:defRPr/>
            </a:pPr>
            <a:r>
              <a:rPr lang="kk-KZ" sz="2000" dirty="0">
                <a:solidFill>
                  <a:schemeClr val="tx1"/>
                </a:solidFill>
                <a:latin typeface="Arial" pitchFamily="34" charset="0"/>
                <a:cs typeface="Arial" pitchFamily="34" charset="0"/>
              </a:rPr>
              <a:t>Түгендеу</a:t>
            </a:r>
            <a:endParaRPr lang="ru-RU" sz="2000" dirty="0">
              <a:solidFill>
                <a:schemeClr val="tx1"/>
              </a:solidFill>
              <a:latin typeface="Arial" pitchFamily="34" charset="0"/>
              <a:cs typeface="Arial" pitchFamily="34" charset="0"/>
            </a:endParaRPr>
          </a:p>
        </p:txBody>
      </p:sp>
      <p:sp>
        <p:nvSpPr>
          <p:cNvPr id="13" name="Куб 12"/>
          <p:cNvSpPr/>
          <p:nvPr/>
        </p:nvSpPr>
        <p:spPr>
          <a:xfrm>
            <a:off x="3086105" y="2349502"/>
            <a:ext cx="2339975" cy="647700"/>
          </a:xfrm>
          <a:prstGeom prst="cube">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anchor="ctr"/>
          <a:lstStyle/>
          <a:p>
            <a:pPr algn="ctr" defTabSz="914332">
              <a:defRPr/>
            </a:pPr>
            <a:r>
              <a:rPr lang="kk-KZ" sz="2000" dirty="0">
                <a:solidFill>
                  <a:schemeClr val="tx1"/>
                </a:solidFill>
                <a:latin typeface="Arial" pitchFamily="34" charset="0"/>
                <a:cs typeface="Arial" pitchFamily="34" charset="0"/>
              </a:rPr>
              <a:t>Бухгалтерлік есеп шоттары</a:t>
            </a:r>
            <a:endParaRPr lang="ru-RU" sz="2000" dirty="0">
              <a:solidFill>
                <a:schemeClr val="tx1"/>
              </a:solidFill>
              <a:latin typeface="Arial" pitchFamily="34" charset="0"/>
              <a:cs typeface="Arial" pitchFamily="34" charset="0"/>
            </a:endParaRPr>
          </a:p>
        </p:txBody>
      </p:sp>
      <p:sp>
        <p:nvSpPr>
          <p:cNvPr id="14" name="Куб 13"/>
          <p:cNvSpPr/>
          <p:nvPr/>
        </p:nvSpPr>
        <p:spPr>
          <a:xfrm>
            <a:off x="6383339" y="2997202"/>
            <a:ext cx="2881312" cy="503239"/>
          </a:xfrm>
          <a:prstGeom prst="cube">
            <a:avLst/>
          </a:prstGeom>
          <a:solidFill>
            <a:srgbClr val="D79C6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anchor="ctr"/>
          <a:lstStyle/>
          <a:p>
            <a:pPr algn="ctr" defTabSz="914332">
              <a:defRPr/>
            </a:pPr>
            <a:r>
              <a:rPr lang="kk-KZ" sz="2000" dirty="0">
                <a:solidFill>
                  <a:schemeClr val="tx1"/>
                </a:solidFill>
                <a:latin typeface="Arial" pitchFamily="34" charset="0"/>
                <a:cs typeface="Arial" pitchFamily="34" charset="0"/>
              </a:rPr>
              <a:t>Калькуляция </a:t>
            </a:r>
            <a:endParaRPr lang="ru-RU" sz="2000" dirty="0">
              <a:solidFill>
                <a:schemeClr val="tx1"/>
              </a:solidFill>
              <a:latin typeface="Arial" pitchFamily="34" charset="0"/>
              <a:cs typeface="Arial" pitchFamily="34" charset="0"/>
            </a:endParaRPr>
          </a:p>
        </p:txBody>
      </p:sp>
      <p:sp>
        <p:nvSpPr>
          <p:cNvPr id="15" name="Куб 14"/>
          <p:cNvSpPr/>
          <p:nvPr/>
        </p:nvSpPr>
        <p:spPr>
          <a:xfrm>
            <a:off x="6096003" y="2349502"/>
            <a:ext cx="2687639" cy="647700"/>
          </a:xfrm>
          <a:prstGeom prst="cube">
            <a:avLst/>
          </a:prstGeom>
          <a:solidFill>
            <a:srgbClr val="D79C6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anchor="ctr"/>
          <a:lstStyle/>
          <a:p>
            <a:pPr algn="ctr" defTabSz="914332">
              <a:defRPr/>
            </a:pPr>
            <a:r>
              <a:rPr lang="kk-KZ" sz="2000" dirty="0">
                <a:solidFill>
                  <a:schemeClr val="tx1"/>
                </a:solidFill>
                <a:latin typeface="Arial" pitchFamily="34" charset="0"/>
                <a:cs typeface="Arial" pitchFamily="34" charset="0"/>
              </a:rPr>
              <a:t>Бағалау </a:t>
            </a:r>
            <a:endParaRPr lang="ru-RU" sz="2000" dirty="0">
              <a:solidFill>
                <a:schemeClr val="tx1"/>
              </a:solidFill>
              <a:latin typeface="Arial" pitchFamily="34" charset="0"/>
              <a:cs typeface="Arial" pitchFamily="34" charset="0"/>
            </a:endParaRPr>
          </a:p>
        </p:txBody>
      </p:sp>
      <p:sp>
        <p:nvSpPr>
          <p:cNvPr id="16" name="Куб 15"/>
          <p:cNvSpPr/>
          <p:nvPr/>
        </p:nvSpPr>
        <p:spPr>
          <a:xfrm>
            <a:off x="9712325" y="2997202"/>
            <a:ext cx="2239963" cy="655639"/>
          </a:xfrm>
          <a:prstGeom prst="cube">
            <a:avLst/>
          </a:prstGeom>
          <a:solidFill>
            <a:srgbClr val="D88C5E"/>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anchor="ctr"/>
          <a:lstStyle/>
          <a:p>
            <a:pPr algn="ctr" defTabSz="914332">
              <a:defRPr/>
            </a:pPr>
            <a:r>
              <a:rPr lang="kk-KZ" sz="2000" dirty="0">
                <a:solidFill>
                  <a:schemeClr val="tx1"/>
                </a:solidFill>
                <a:latin typeface="Arial" pitchFamily="34" charset="0"/>
                <a:cs typeface="Arial" pitchFamily="34" charset="0"/>
              </a:rPr>
              <a:t>Қаржылық есептілік </a:t>
            </a:r>
            <a:endParaRPr lang="ru-RU" sz="2000" dirty="0">
              <a:solidFill>
                <a:schemeClr val="tx1"/>
              </a:solidFill>
              <a:latin typeface="Arial" pitchFamily="34" charset="0"/>
              <a:cs typeface="Arial" pitchFamily="34" charset="0"/>
            </a:endParaRPr>
          </a:p>
        </p:txBody>
      </p:sp>
      <p:sp>
        <p:nvSpPr>
          <p:cNvPr id="17" name="Куб 16"/>
          <p:cNvSpPr/>
          <p:nvPr/>
        </p:nvSpPr>
        <p:spPr>
          <a:xfrm>
            <a:off x="9491663" y="2349502"/>
            <a:ext cx="2076451" cy="647700"/>
          </a:xfrm>
          <a:prstGeom prst="cube">
            <a:avLst/>
          </a:prstGeom>
          <a:solidFill>
            <a:srgbClr val="D88C5E"/>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anchor="ctr"/>
          <a:lstStyle/>
          <a:p>
            <a:pPr algn="ctr" defTabSz="914332">
              <a:defRPr/>
            </a:pPr>
            <a:r>
              <a:rPr lang="kk-KZ" sz="2000" dirty="0">
                <a:solidFill>
                  <a:schemeClr val="tx1"/>
                </a:solidFill>
                <a:latin typeface="Arial" pitchFamily="34" charset="0"/>
                <a:cs typeface="Arial" pitchFamily="34" charset="0"/>
              </a:rPr>
              <a:t>Бухгалтерлік баланс </a:t>
            </a:r>
            <a:endParaRPr lang="ru-RU" sz="2000" dirty="0">
              <a:solidFill>
                <a:schemeClr val="tx1"/>
              </a:solidFill>
              <a:latin typeface="Arial" pitchFamily="34" charset="0"/>
              <a:cs typeface="Arial" pitchFamily="34" charset="0"/>
            </a:endParaRPr>
          </a:p>
        </p:txBody>
      </p:sp>
      <p:sp>
        <p:nvSpPr>
          <p:cNvPr id="18" name="Куб 17"/>
          <p:cNvSpPr/>
          <p:nvPr/>
        </p:nvSpPr>
        <p:spPr>
          <a:xfrm>
            <a:off x="3408365" y="3092775"/>
            <a:ext cx="2495551" cy="503239"/>
          </a:xfrm>
          <a:prstGeom prst="cube">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anchor="ctr"/>
          <a:lstStyle/>
          <a:p>
            <a:pPr algn="ctr" defTabSz="914332">
              <a:defRPr/>
            </a:pPr>
            <a:r>
              <a:rPr lang="kk-KZ" sz="2000" dirty="0">
                <a:solidFill>
                  <a:schemeClr val="tx1"/>
                </a:solidFill>
                <a:latin typeface="Arial" pitchFamily="34" charset="0"/>
                <a:cs typeface="Arial" pitchFamily="34" charset="0"/>
              </a:rPr>
              <a:t>Екі жақты жазу </a:t>
            </a:r>
            <a:endParaRPr lang="ru-RU" sz="2000" dirty="0">
              <a:solidFill>
                <a:schemeClr val="tx1"/>
              </a:solidFill>
              <a:latin typeface="Arial" pitchFamily="34" charset="0"/>
              <a:cs typeface="Arial" pitchFamily="34" charset="0"/>
            </a:endParaRPr>
          </a:p>
        </p:txBody>
      </p:sp>
      <p:sp>
        <p:nvSpPr>
          <p:cNvPr id="19" name="Right Triangle 13"/>
          <p:cNvSpPr/>
          <p:nvPr/>
        </p:nvSpPr>
        <p:spPr>
          <a:xfrm rot="10800000">
            <a:off x="10979149" y="2"/>
            <a:ext cx="1212851" cy="909639"/>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anchor="ctr"/>
          <a:lstStyle/>
          <a:p>
            <a:pPr algn="ctr" defTabSz="914332">
              <a:defRPr/>
            </a:pPr>
            <a:endParaRPr lang="en-US" sz="2400" dirty="0"/>
          </a:p>
        </p:txBody>
      </p:sp>
      <p:cxnSp>
        <p:nvCxnSpPr>
          <p:cNvPr id="21" name="Прямая со стрелкой 20"/>
          <p:cNvCxnSpPr/>
          <p:nvPr/>
        </p:nvCxnSpPr>
        <p:spPr>
          <a:xfrm>
            <a:off x="5903913" y="1700215"/>
            <a:ext cx="0" cy="223837"/>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215903" y="1924051"/>
            <a:ext cx="11772900" cy="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a:off x="215903" y="6369051"/>
            <a:ext cx="11736388" cy="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215900" y="1924051"/>
            <a:ext cx="0" cy="44450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11952288" y="1924051"/>
            <a:ext cx="36512" cy="44450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Прямая со стрелкой 38"/>
          <p:cNvCxnSpPr/>
          <p:nvPr/>
        </p:nvCxnSpPr>
        <p:spPr>
          <a:xfrm>
            <a:off x="1687513" y="1924049"/>
            <a:ext cx="0" cy="388939"/>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42" name="Прямая со стрелкой 41"/>
          <p:cNvCxnSpPr/>
          <p:nvPr/>
        </p:nvCxnSpPr>
        <p:spPr>
          <a:xfrm>
            <a:off x="4256088" y="1958976"/>
            <a:ext cx="0" cy="390525"/>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p:cNvCxnSpPr/>
          <p:nvPr/>
        </p:nvCxnSpPr>
        <p:spPr>
          <a:xfrm>
            <a:off x="7708900" y="1958976"/>
            <a:ext cx="0" cy="390525"/>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44" name="Прямая со стрелкой 43"/>
          <p:cNvCxnSpPr/>
          <p:nvPr/>
        </p:nvCxnSpPr>
        <p:spPr>
          <a:xfrm>
            <a:off x="10752139" y="1924049"/>
            <a:ext cx="0" cy="388939"/>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p:nvPr/>
        </p:nvCxnSpPr>
        <p:spPr>
          <a:xfrm>
            <a:off x="2570163" y="1958978"/>
            <a:ext cx="0" cy="1038225"/>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50" name="Прямая со стрелкой 49"/>
          <p:cNvCxnSpPr/>
          <p:nvPr/>
        </p:nvCxnSpPr>
        <p:spPr>
          <a:xfrm>
            <a:off x="5627688" y="1958978"/>
            <a:ext cx="0" cy="1038225"/>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51" name="Прямая со стрелкой 50"/>
          <p:cNvCxnSpPr/>
          <p:nvPr/>
        </p:nvCxnSpPr>
        <p:spPr>
          <a:xfrm>
            <a:off x="9072563" y="1924051"/>
            <a:ext cx="0" cy="1036639"/>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52" name="Прямая со стрелкой 51"/>
          <p:cNvCxnSpPr/>
          <p:nvPr/>
        </p:nvCxnSpPr>
        <p:spPr>
          <a:xfrm>
            <a:off x="11669713" y="1958978"/>
            <a:ext cx="0" cy="1038225"/>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53" name="Левая фигурная скобка 52"/>
          <p:cNvSpPr/>
          <p:nvPr/>
        </p:nvSpPr>
        <p:spPr>
          <a:xfrm rot="16200000">
            <a:off x="958852" y="3068639"/>
            <a:ext cx="396875" cy="1260475"/>
          </a:xfrm>
          <a:prstGeom prst="lef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lIns="91436" tIns="45719" rIns="91436" bIns="45719" anchor="ctr"/>
          <a:lstStyle/>
          <a:p>
            <a:pPr algn="ctr" defTabSz="914332">
              <a:defRPr/>
            </a:pPr>
            <a:endParaRPr lang="ru-RU" sz="2400" dirty="0"/>
          </a:p>
        </p:txBody>
      </p:sp>
      <p:sp>
        <p:nvSpPr>
          <p:cNvPr id="54" name="Левая фигурная скобка 53"/>
          <p:cNvSpPr/>
          <p:nvPr/>
        </p:nvSpPr>
        <p:spPr>
          <a:xfrm rot="16200000">
            <a:off x="3517903" y="3068639"/>
            <a:ext cx="396875" cy="1260475"/>
          </a:xfrm>
          <a:prstGeom prst="lef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lIns="91436" tIns="45719" rIns="91436" bIns="45719" anchor="ctr"/>
          <a:lstStyle/>
          <a:p>
            <a:pPr algn="ctr" defTabSz="914332">
              <a:defRPr/>
            </a:pPr>
            <a:endParaRPr lang="ru-RU" sz="2400" dirty="0"/>
          </a:p>
        </p:txBody>
      </p:sp>
      <p:sp>
        <p:nvSpPr>
          <p:cNvPr id="55" name="Левая фигурная скобка 54"/>
          <p:cNvSpPr/>
          <p:nvPr/>
        </p:nvSpPr>
        <p:spPr>
          <a:xfrm rot="16200000">
            <a:off x="6527803" y="3068639"/>
            <a:ext cx="396875" cy="1260475"/>
          </a:xfrm>
          <a:prstGeom prst="lef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lIns="91436" tIns="45719" rIns="91436" bIns="45719" anchor="ctr"/>
          <a:lstStyle/>
          <a:p>
            <a:pPr algn="ctr" defTabSz="914332">
              <a:defRPr/>
            </a:pPr>
            <a:endParaRPr lang="ru-RU" sz="2400" dirty="0"/>
          </a:p>
        </p:txBody>
      </p:sp>
      <p:sp>
        <p:nvSpPr>
          <p:cNvPr id="56" name="Левая фигурная скобка 55"/>
          <p:cNvSpPr/>
          <p:nvPr/>
        </p:nvSpPr>
        <p:spPr>
          <a:xfrm rot="16200000">
            <a:off x="9923465" y="3267076"/>
            <a:ext cx="396875" cy="1260475"/>
          </a:xfrm>
          <a:prstGeom prst="lef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lIns="91436" tIns="45719" rIns="91436" bIns="45719" anchor="ctr"/>
          <a:lstStyle/>
          <a:p>
            <a:pPr algn="ctr" defTabSz="914332">
              <a:defRPr/>
            </a:pPr>
            <a:endParaRPr lang="ru-RU" sz="2400" dirty="0"/>
          </a:p>
        </p:txBody>
      </p:sp>
      <p:sp>
        <p:nvSpPr>
          <p:cNvPr id="57" name="Скругленный прямоугольник 56"/>
          <p:cNvSpPr/>
          <p:nvPr/>
        </p:nvSpPr>
        <p:spPr>
          <a:xfrm>
            <a:off x="335366" y="4095008"/>
            <a:ext cx="2496276" cy="2069309"/>
          </a:xfrm>
          <a:prstGeom prst="roundRect">
            <a:avLst/>
          </a:prstGeom>
          <a:solidFill>
            <a:schemeClr val="accent2">
              <a:lumMod val="20000"/>
              <a:lumOff val="80000"/>
            </a:schemeClr>
          </a:solidFill>
          <a:ln>
            <a:solidFill>
              <a:schemeClr val="accent2"/>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anchor="ctr"/>
          <a:lstStyle/>
          <a:p>
            <a:pPr algn="ctr" defTabSz="914332">
              <a:defRPr/>
            </a:pPr>
            <a:r>
              <a:rPr lang="ru-RU" sz="2000" dirty="0" err="1">
                <a:solidFill>
                  <a:schemeClr val="tx1"/>
                </a:solidFill>
                <a:latin typeface="Arial" pitchFamily="34" charset="0"/>
                <a:cs typeface="Arial" pitchFamily="34" charset="0"/>
              </a:rPr>
              <a:t>Шаруашылы</a:t>
            </a:r>
            <a:r>
              <a:rPr lang="kk-KZ" sz="2000" dirty="0">
                <a:solidFill>
                  <a:schemeClr val="tx1"/>
                </a:solidFill>
                <a:latin typeface="Arial" pitchFamily="34" charset="0"/>
                <a:cs typeface="Arial" pitchFamily="34" charset="0"/>
              </a:rPr>
              <a:t>қ операцияларды тіркеу және оларды жүзеге асыруды бақылау үшін пайдаланады</a:t>
            </a:r>
            <a:endParaRPr lang="ru-RU" sz="2000" dirty="0">
              <a:solidFill>
                <a:schemeClr val="tx1"/>
              </a:solidFill>
              <a:latin typeface="Arial" pitchFamily="34" charset="0"/>
              <a:cs typeface="Arial" pitchFamily="34" charset="0"/>
            </a:endParaRPr>
          </a:p>
        </p:txBody>
      </p:sp>
      <p:sp>
        <p:nvSpPr>
          <p:cNvPr id="61" name="Скругленный прямоугольник 60"/>
          <p:cNvSpPr/>
          <p:nvPr/>
        </p:nvSpPr>
        <p:spPr>
          <a:xfrm>
            <a:off x="3086691" y="4095008"/>
            <a:ext cx="2541600" cy="2069309"/>
          </a:xfrm>
          <a:prstGeom prst="roundRect">
            <a:avLst/>
          </a:prstGeom>
          <a:solidFill>
            <a:schemeClr val="accent2">
              <a:lumMod val="20000"/>
              <a:lumOff val="80000"/>
            </a:schemeClr>
          </a:solidFill>
          <a:ln>
            <a:solidFill>
              <a:schemeClr val="accent2"/>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anchor="ctr"/>
          <a:lstStyle/>
          <a:p>
            <a:pPr algn="ctr" defTabSz="914332">
              <a:defRPr/>
            </a:pPr>
            <a:r>
              <a:rPr lang="kk-KZ" sz="2000" dirty="0">
                <a:solidFill>
                  <a:schemeClr val="tx1"/>
                </a:solidFill>
                <a:latin typeface="Arial" pitchFamily="34" charset="0"/>
                <a:cs typeface="Arial" pitchFamily="34" charset="0"/>
              </a:rPr>
              <a:t>Шаруашылық операциялардың ағымдағы есебі үшін пайдаланады</a:t>
            </a:r>
            <a:endParaRPr lang="ru-RU" sz="2000" dirty="0">
              <a:solidFill>
                <a:schemeClr val="tx1"/>
              </a:solidFill>
              <a:latin typeface="Arial" pitchFamily="34" charset="0"/>
              <a:cs typeface="Arial" pitchFamily="34" charset="0"/>
            </a:endParaRPr>
          </a:p>
        </p:txBody>
      </p:sp>
      <p:sp>
        <p:nvSpPr>
          <p:cNvPr id="62" name="Скругленный прямоугольник 61"/>
          <p:cNvSpPr/>
          <p:nvPr/>
        </p:nvSpPr>
        <p:spPr>
          <a:xfrm>
            <a:off x="6096000" y="4095008"/>
            <a:ext cx="2880320" cy="2069309"/>
          </a:xfrm>
          <a:prstGeom prst="roundRect">
            <a:avLst/>
          </a:prstGeom>
          <a:solidFill>
            <a:schemeClr val="accent2">
              <a:lumMod val="20000"/>
              <a:lumOff val="80000"/>
            </a:schemeClr>
          </a:solidFill>
          <a:ln>
            <a:solidFill>
              <a:schemeClr val="accent2"/>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anchor="ctr"/>
          <a:lstStyle/>
          <a:p>
            <a:pPr algn="ctr" defTabSz="914332">
              <a:defRPr/>
            </a:pPr>
            <a:r>
              <a:rPr lang="kk-KZ" sz="2000" dirty="0">
                <a:solidFill>
                  <a:schemeClr val="tx1"/>
                </a:solidFill>
                <a:latin typeface="Arial" pitchFamily="34" charset="0"/>
                <a:cs typeface="Arial" pitchFamily="34" charset="0"/>
              </a:rPr>
              <a:t>Бухгалтерлік есеп обьектілерін құндық өлшеу үшін пайдаланады</a:t>
            </a:r>
            <a:endParaRPr lang="ru-RU" sz="2000" dirty="0">
              <a:solidFill>
                <a:schemeClr val="tx1"/>
              </a:solidFill>
              <a:latin typeface="Arial" pitchFamily="34" charset="0"/>
              <a:cs typeface="Arial" pitchFamily="34" charset="0"/>
            </a:endParaRPr>
          </a:p>
        </p:txBody>
      </p:sp>
      <p:sp>
        <p:nvSpPr>
          <p:cNvPr id="63" name="Скругленный прямоугольник 62"/>
          <p:cNvSpPr/>
          <p:nvPr/>
        </p:nvSpPr>
        <p:spPr>
          <a:xfrm>
            <a:off x="9264349" y="4095011"/>
            <a:ext cx="2556000" cy="2069308"/>
          </a:xfrm>
          <a:prstGeom prst="roundRect">
            <a:avLst/>
          </a:prstGeom>
          <a:solidFill>
            <a:schemeClr val="accent2">
              <a:lumMod val="20000"/>
              <a:lumOff val="80000"/>
            </a:schemeClr>
          </a:solidFill>
          <a:ln>
            <a:solidFill>
              <a:schemeClr val="accent2"/>
            </a:solid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anchor="ctr"/>
          <a:lstStyle/>
          <a:p>
            <a:pPr algn="ctr" defTabSz="914332">
              <a:defRPr/>
            </a:pPr>
            <a:r>
              <a:rPr lang="kk-KZ" sz="2000" dirty="0">
                <a:solidFill>
                  <a:schemeClr val="tx1"/>
                </a:solidFill>
                <a:latin typeface="Arial" pitchFamily="34" charset="0"/>
                <a:cs typeface="Arial" pitchFamily="34" charset="0"/>
              </a:rPr>
              <a:t>Бухгалтерлік есеп ақпараттарын қорытындылық жинақтау үшін пайдаланады</a:t>
            </a:r>
            <a:endParaRPr lang="ru-RU" sz="20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195140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additive="base">
                                        <p:cTn id="23" dur="500" fill="hold"/>
                                        <p:tgtEl>
                                          <p:spTgt spid="27"/>
                                        </p:tgtEl>
                                        <p:attrNameLst>
                                          <p:attrName>ppt_x</p:attrName>
                                        </p:attrNameLst>
                                      </p:cBhvr>
                                      <p:tavLst>
                                        <p:tav tm="0">
                                          <p:val>
                                            <p:strVal val="#ppt_x"/>
                                          </p:val>
                                        </p:tav>
                                        <p:tav tm="100000">
                                          <p:val>
                                            <p:strVal val="#ppt_x"/>
                                          </p:val>
                                        </p:tav>
                                      </p:tavLst>
                                    </p:anim>
                                    <p:anim calcmode="lin" valueType="num">
                                      <p:cBhvr additive="base">
                                        <p:cTn id="2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anim calcmode="lin" valueType="num">
                                      <p:cBhvr additive="base">
                                        <p:cTn id="29" dur="500" fill="hold"/>
                                        <p:tgtEl>
                                          <p:spTgt spid="39"/>
                                        </p:tgtEl>
                                        <p:attrNameLst>
                                          <p:attrName>ppt_x</p:attrName>
                                        </p:attrNameLst>
                                      </p:cBhvr>
                                      <p:tavLst>
                                        <p:tav tm="0">
                                          <p:val>
                                            <p:strVal val="#ppt_x"/>
                                          </p:val>
                                        </p:tav>
                                        <p:tav tm="100000">
                                          <p:val>
                                            <p:strVal val="#ppt_x"/>
                                          </p:val>
                                        </p:tav>
                                      </p:tavLst>
                                    </p:anim>
                                    <p:anim calcmode="lin" valueType="num">
                                      <p:cBhvr additive="base">
                                        <p:cTn id="3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additive="base">
                                        <p:cTn id="35" dur="500" fill="hold"/>
                                        <p:tgtEl>
                                          <p:spTgt spid="4"/>
                                        </p:tgtEl>
                                        <p:attrNameLst>
                                          <p:attrName>ppt_x</p:attrName>
                                        </p:attrNameLst>
                                      </p:cBhvr>
                                      <p:tavLst>
                                        <p:tav tm="0">
                                          <p:val>
                                            <p:strVal val="#ppt_x"/>
                                          </p:val>
                                        </p:tav>
                                        <p:tav tm="100000">
                                          <p:val>
                                            <p:strVal val="#ppt_x"/>
                                          </p:val>
                                        </p:tav>
                                      </p:tavLst>
                                    </p:anim>
                                    <p:anim calcmode="lin" valueType="num">
                                      <p:cBhvr additive="base">
                                        <p:cTn id="3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46"/>
                                        </p:tgtEl>
                                        <p:attrNameLst>
                                          <p:attrName>style.visibility</p:attrName>
                                        </p:attrNameLst>
                                      </p:cBhvr>
                                      <p:to>
                                        <p:strVal val="visible"/>
                                      </p:to>
                                    </p:set>
                                    <p:anim calcmode="lin" valueType="num">
                                      <p:cBhvr additive="base">
                                        <p:cTn id="41" dur="500" fill="hold"/>
                                        <p:tgtEl>
                                          <p:spTgt spid="46"/>
                                        </p:tgtEl>
                                        <p:attrNameLst>
                                          <p:attrName>ppt_x</p:attrName>
                                        </p:attrNameLst>
                                      </p:cBhvr>
                                      <p:tavLst>
                                        <p:tav tm="0">
                                          <p:val>
                                            <p:strVal val="#ppt_x"/>
                                          </p:val>
                                        </p:tav>
                                        <p:tav tm="100000">
                                          <p:val>
                                            <p:strVal val="#ppt_x"/>
                                          </p:val>
                                        </p:tav>
                                      </p:tavLst>
                                    </p:anim>
                                    <p:anim calcmode="lin" valueType="num">
                                      <p:cBhvr additive="base">
                                        <p:cTn id="42"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ppt_x"/>
                                          </p:val>
                                        </p:tav>
                                        <p:tav tm="100000">
                                          <p:val>
                                            <p:strVal val="#ppt_x"/>
                                          </p:val>
                                        </p:tav>
                                      </p:tavLst>
                                    </p:anim>
                                    <p:anim calcmode="lin" valueType="num">
                                      <p:cBhvr additive="base">
                                        <p:cTn id="4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42"/>
                                        </p:tgtEl>
                                        <p:attrNameLst>
                                          <p:attrName>style.visibility</p:attrName>
                                        </p:attrNameLst>
                                      </p:cBhvr>
                                      <p:to>
                                        <p:strVal val="visible"/>
                                      </p:to>
                                    </p:set>
                                    <p:anim calcmode="lin" valueType="num">
                                      <p:cBhvr additive="base">
                                        <p:cTn id="53" dur="500" fill="hold"/>
                                        <p:tgtEl>
                                          <p:spTgt spid="42"/>
                                        </p:tgtEl>
                                        <p:attrNameLst>
                                          <p:attrName>ppt_x</p:attrName>
                                        </p:attrNameLst>
                                      </p:cBhvr>
                                      <p:tavLst>
                                        <p:tav tm="0">
                                          <p:val>
                                            <p:strVal val="#ppt_x"/>
                                          </p:val>
                                        </p:tav>
                                        <p:tav tm="100000">
                                          <p:val>
                                            <p:strVal val="#ppt_x"/>
                                          </p:val>
                                        </p:tav>
                                      </p:tavLst>
                                    </p:anim>
                                    <p:anim calcmode="lin" valueType="num">
                                      <p:cBhvr additive="base">
                                        <p:cTn id="5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additive="base">
                                        <p:cTn id="59" dur="500" fill="hold"/>
                                        <p:tgtEl>
                                          <p:spTgt spid="13"/>
                                        </p:tgtEl>
                                        <p:attrNameLst>
                                          <p:attrName>ppt_x</p:attrName>
                                        </p:attrNameLst>
                                      </p:cBhvr>
                                      <p:tavLst>
                                        <p:tav tm="0">
                                          <p:val>
                                            <p:strVal val="#ppt_x"/>
                                          </p:val>
                                        </p:tav>
                                        <p:tav tm="100000">
                                          <p:val>
                                            <p:strVal val="#ppt_x"/>
                                          </p:val>
                                        </p:tav>
                                      </p:tavLst>
                                    </p:anim>
                                    <p:anim calcmode="lin" valueType="num">
                                      <p:cBhvr additive="base">
                                        <p:cTn id="6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50"/>
                                        </p:tgtEl>
                                        <p:attrNameLst>
                                          <p:attrName>style.visibility</p:attrName>
                                        </p:attrNameLst>
                                      </p:cBhvr>
                                      <p:to>
                                        <p:strVal val="visible"/>
                                      </p:to>
                                    </p:set>
                                    <p:anim calcmode="lin" valueType="num">
                                      <p:cBhvr additive="base">
                                        <p:cTn id="65" dur="500" fill="hold"/>
                                        <p:tgtEl>
                                          <p:spTgt spid="50"/>
                                        </p:tgtEl>
                                        <p:attrNameLst>
                                          <p:attrName>ppt_x</p:attrName>
                                        </p:attrNameLst>
                                      </p:cBhvr>
                                      <p:tavLst>
                                        <p:tav tm="0">
                                          <p:val>
                                            <p:strVal val="#ppt_x"/>
                                          </p:val>
                                        </p:tav>
                                        <p:tav tm="100000">
                                          <p:val>
                                            <p:strVal val="#ppt_x"/>
                                          </p:val>
                                        </p:tav>
                                      </p:tavLst>
                                    </p:anim>
                                    <p:anim calcmode="lin" valueType="num">
                                      <p:cBhvr additive="base">
                                        <p:cTn id="66"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8"/>
                                        </p:tgtEl>
                                        <p:attrNameLst>
                                          <p:attrName>style.visibility</p:attrName>
                                        </p:attrNameLst>
                                      </p:cBhvr>
                                      <p:to>
                                        <p:strVal val="visible"/>
                                      </p:to>
                                    </p:set>
                                    <p:anim calcmode="lin" valueType="num">
                                      <p:cBhvr additive="base">
                                        <p:cTn id="71" dur="500" fill="hold"/>
                                        <p:tgtEl>
                                          <p:spTgt spid="18"/>
                                        </p:tgtEl>
                                        <p:attrNameLst>
                                          <p:attrName>ppt_x</p:attrName>
                                        </p:attrNameLst>
                                      </p:cBhvr>
                                      <p:tavLst>
                                        <p:tav tm="0">
                                          <p:val>
                                            <p:strVal val="#ppt_x"/>
                                          </p:val>
                                        </p:tav>
                                        <p:tav tm="100000">
                                          <p:val>
                                            <p:strVal val="#ppt_x"/>
                                          </p:val>
                                        </p:tav>
                                      </p:tavLst>
                                    </p:anim>
                                    <p:anim calcmode="lin" valueType="num">
                                      <p:cBhvr additive="base">
                                        <p:cTn id="7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43"/>
                                        </p:tgtEl>
                                        <p:attrNameLst>
                                          <p:attrName>style.visibility</p:attrName>
                                        </p:attrNameLst>
                                      </p:cBhvr>
                                      <p:to>
                                        <p:strVal val="visible"/>
                                      </p:to>
                                    </p:set>
                                    <p:anim calcmode="lin" valueType="num">
                                      <p:cBhvr additive="base">
                                        <p:cTn id="77" dur="500" fill="hold"/>
                                        <p:tgtEl>
                                          <p:spTgt spid="43"/>
                                        </p:tgtEl>
                                        <p:attrNameLst>
                                          <p:attrName>ppt_x</p:attrName>
                                        </p:attrNameLst>
                                      </p:cBhvr>
                                      <p:tavLst>
                                        <p:tav tm="0">
                                          <p:val>
                                            <p:strVal val="#ppt_x"/>
                                          </p:val>
                                        </p:tav>
                                        <p:tav tm="100000">
                                          <p:val>
                                            <p:strVal val="#ppt_x"/>
                                          </p:val>
                                        </p:tav>
                                      </p:tavLst>
                                    </p:anim>
                                    <p:anim calcmode="lin" valueType="num">
                                      <p:cBhvr additive="base">
                                        <p:cTn id="7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5"/>
                                        </p:tgtEl>
                                        <p:attrNameLst>
                                          <p:attrName>style.visibility</p:attrName>
                                        </p:attrNameLst>
                                      </p:cBhvr>
                                      <p:to>
                                        <p:strVal val="visible"/>
                                      </p:to>
                                    </p:set>
                                    <p:anim calcmode="lin" valueType="num">
                                      <p:cBhvr additive="base">
                                        <p:cTn id="83" dur="500" fill="hold"/>
                                        <p:tgtEl>
                                          <p:spTgt spid="15"/>
                                        </p:tgtEl>
                                        <p:attrNameLst>
                                          <p:attrName>ppt_x</p:attrName>
                                        </p:attrNameLst>
                                      </p:cBhvr>
                                      <p:tavLst>
                                        <p:tav tm="0">
                                          <p:val>
                                            <p:strVal val="#ppt_x"/>
                                          </p:val>
                                        </p:tav>
                                        <p:tav tm="100000">
                                          <p:val>
                                            <p:strVal val="#ppt_x"/>
                                          </p:val>
                                        </p:tav>
                                      </p:tavLst>
                                    </p:anim>
                                    <p:anim calcmode="lin" valueType="num">
                                      <p:cBhvr additive="base">
                                        <p:cTn id="8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nodeType="clickEffect">
                                  <p:stCondLst>
                                    <p:cond delay="0"/>
                                  </p:stCondLst>
                                  <p:childTnLst>
                                    <p:set>
                                      <p:cBhvr>
                                        <p:cTn id="88" dur="1" fill="hold">
                                          <p:stCondLst>
                                            <p:cond delay="0"/>
                                          </p:stCondLst>
                                        </p:cTn>
                                        <p:tgtEl>
                                          <p:spTgt spid="51"/>
                                        </p:tgtEl>
                                        <p:attrNameLst>
                                          <p:attrName>style.visibility</p:attrName>
                                        </p:attrNameLst>
                                      </p:cBhvr>
                                      <p:to>
                                        <p:strVal val="visible"/>
                                      </p:to>
                                    </p:set>
                                    <p:anim calcmode="lin" valueType="num">
                                      <p:cBhvr additive="base">
                                        <p:cTn id="89" dur="500" fill="hold"/>
                                        <p:tgtEl>
                                          <p:spTgt spid="51"/>
                                        </p:tgtEl>
                                        <p:attrNameLst>
                                          <p:attrName>ppt_x</p:attrName>
                                        </p:attrNameLst>
                                      </p:cBhvr>
                                      <p:tavLst>
                                        <p:tav tm="0">
                                          <p:val>
                                            <p:strVal val="#ppt_x"/>
                                          </p:val>
                                        </p:tav>
                                        <p:tav tm="100000">
                                          <p:val>
                                            <p:strVal val="#ppt_x"/>
                                          </p:val>
                                        </p:tav>
                                      </p:tavLst>
                                    </p:anim>
                                    <p:anim calcmode="lin" valueType="num">
                                      <p:cBhvr additive="base">
                                        <p:cTn id="90"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14"/>
                                        </p:tgtEl>
                                        <p:attrNameLst>
                                          <p:attrName>style.visibility</p:attrName>
                                        </p:attrNameLst>
                                      </p:cBhvr>
                                      <p:to>
                                        <p:strVal val="visible"/>
                                      </p:to>
                                    </p:set>
                                    <p:anim calcmode="lin" valueType="num">
                                      <p:cBhvr additive="base">
                                        <p:cTn id="95" dur="500" fill="hold"/>
                                        <p:tgtEl>
                                          <p:spTgt spid="14"/>
                                        </p:tgtEl>
                                        <p:attrNameLst>
                                          <p:attrName>ppt_x</p:attrName>
                                        </p:attrNameLst>
                                      </p:cBhvr>
                                      <p:tavLst>
                                        <p:tav tm="0">
                                          <p:val>
                                            <p:strVal val="#ppt_x"/>
                                          </p:val>
                                        </p:tav>
                                        <p:tav tm="100000">
                                          <p:val>
                                            <p:strVal val="#ppt_x"/>
                                          </p:val>
                                        </p:tav>
                                      </p:tavLst>
                                    </p:anim>
                                    <p:anim calcmode="lin" valueType="num">
                                      <p:cBhvr additive="base">
                                        <p:cTn id="9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nodeType="clickEffect">
                                  <p:stCondLst>
                                    <p:cond delay="0"/>
                                  </p:stCondLst>
                                  <p:childTnLst>
                                    <p:set>
                                      <p:cBhvr>
                                        <p:cTn id="100" dur="1" fill="hold">
                                          <p:stCondLst>
                                            <p:cond delay="0"/>
                                          </p:stCondLst>
                                        </p:cTn>
                                        <p:tgtEl>
                                          <p:spTgt spid="44"/>
                                        </p:tgtEl>
                                        <p:attrNameLst>
                                          <p:attrName>style.visibility</p:attrName>
                                        </p:attrNameLst>
                                      </p:cBhvr>
                                      <p:to>
                                        <p:strVal val="visible"/>
                                      </p:to>
                                    </p:set>
                                    <p:anim calcmode="lin" valueType="num">
                                      <p:cBhvr additive="base">
                                        <p:cTn id="101" dur="500" fill="hold"/>
                                        <p:tgtEl>
                                          <p:spTgt spid="44"/>
                                        </p:tgtEl>
                                        <p:attrNameLst>
                                          <p:attrName>ppt_x</p:attrName>
                                        </p:attrNameLst>
                                      </p:cBhvr>
                                      <p:tavLst>
                                        <p:tav tm="0">
                                          <p:val>
                                            <p:strVal val="#ppt_x"/>
                                          </p:val>
                                        </p:tav>
                                        <p:tav tm="100000">
                                          <p:val>
                                            <p:strVal val="#ppt_x"/>
                                          </p:val>
                                        </p:tav>
                                      </p:tavLst>
                                    </p:anim>
                                    <p:anim calcmode="lin" valueType="num">
                                      <p:cBhvr additive="base">
                                        <p:cTn id="10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17"/>
                                        </p:tgtEl>
                                        <p:attrNameLst>
                                          <p:attrName>style.visibility</p:attrName>
                                        </p:attrNameLst>
                                      </p:cBhvr>
                                      <p:to>
                                        <p:strVal val="visible"/>
                                      </p:to>
                                    </p:set>
                                    <p:anim calcmode="lin" valueType="num">
                                      <p:cBhvr additive="base">
                                        <p:cTn id="107" dur="500" fill="hold"/>
                                        <p:tgtEl>
                                          <p:spTgt spid="17"/>
                                        </p:tgtEl>
                                        <p:attrNameLst>
                                          <p:attrName>ppt_x</p:attrName>
                                        </p:attrNameLst>
                                      </p:cBhvr>
                                      <p:tavLst>
                                        <p:tav tm="0">
                                          <p:val>
                                            <p:strVal val="#ppt_x"/>
                                          </p:val>
                                        </p:tav>
                                        <p:tav tm="100000">
                                          <p:val>
                                            <p:strVal val="#ppt_x"/>
                                          </p:val>
                                        </p:tav>
                                      </p:tavLst>
                                    </p:anim>
                                    <p:anim calcmode="lin" valueType="num">
                                      <p:cBhvr additive="base">
                                        <p:cTn id="10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nodeType="clickEffect">
                                  <p:stCondLst>
                                    <p:cond delay="0"/>
                                  </p:stCondLst>
                                  <p:childTnLst>
                                    <p:set>
                                      <p:cBhvr>
                                        <p:cTn id="112" dur="1" fill="hold">
                                          <p:stCondLst>
                                            <p:cond delay="0"/>
                                          </p:stCondLst>
                                        </p:cTn>
                                        <p:tgtEl>
                                          <p:spTgt spid="52"/>
                                        </p:tgtEl>
                                        <p:attrNameLst>
                                          <p:attrName>style.visibility</p:attrName>
                                        </p:attrNameLst>
                                      </p:cBhvr>
                                      <p:to>
                                        <p:strVal val="visible"/>
                                      </p:to>
                                    </p:set>
                                    <p:anim calcmode="lin" valueType="num">
                                      <p:cBhvr additive="base">
                                        <p:cTn id="113" dur="500" fill="hold"/>
                                        <p:tgtEl>
                                          <p:spTgt spid="52"/>
                                        </p:tgtEl>
                                        <p:attrNameLst>
                                          <p:attrName>ppt_x</p:attrName>
                                        </p:attrNameLst>
                                      </p:cBhvr>
                                      <p:tavLst>
                                        <p:tav tm="0">
                                          <p:val>
                                            <p:strVal val="#ppt_x"/>
                                          </p:val>
                                        </p:tav>
                                        <p:tav tm="100000">
                                          <p:val>
                                            <p:strVal val="#ppt_x"/>
                                          </p:val>
                                        </p:tav>
                                      </p:tavLst>
                                    </p:anim>
                                    <p:anim calcmode="lin" valueType="num">
                                      <p:cBhvr additive="base">
                                        <p:cTn id="114"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16"/>
                                        </p:tgtEl>
                                        <p:attrNameLst>
                                          <p:attrName>style.visibility</p:attrName>
                                        </p:attrNameLst>
                                      </p:cBhvr>
                                      <p:to>
                                        <p:strVal val="visible"/>
                                      </p:to>
                                    </p:set>
                                    <p:anim calcmode="lin" valueType="num">
                                      <p:cBhvr additive="base">
                                        <p:cTn id="119" dur="500" fill="hold"/>
                                        <p:tgtEl>
                                          <p:spTgt spid="16"/>
                                        </p:tgtEl>
                                        <p:attrNameLst>
                                          <p:attrName>ppt_x</p:attrName>
                                        </p:attrNameLst>
                                      </p:cBhvr>
                                      <p:tavLst>
                                        <p:tav tm="0">
                                          <p:val>
                                            <p:strVal val="#ppt_x"/>
                                          </p:val>
                                        </p:tav>
                                        <p:tav tm="100000">
                                          <p:val>
                                            <p:strVal val="#ppt_x"/>
                                          </p:val>
                                        </p:tav>
                                      </p:tavLst>
                                    </p:anim>
                                    <p:anim calcmode="lin" valueType="num">
                                      <p:cBhvr additive="base">
                                        <p:cTn id="1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53"/>
                                        </p:tgtEl>
                                        <p:attrNameLst>
                                          <p:attrName>style.visibility</p:attrName>
                                        </p:attrNameLst>
                                      </p:cBhvr>
                                      <p:to>
                                        <p:strVal val="visible"/>
                                      </p:to>
                                    </p:set>
                                    <p:anim calcmode="lin" valueType="num">
                                      <p:cBhvr additive="base">
                                        <p:cTn id="125" dur="500" fill="hold"/>
                                        <p:tgtEl>
                                          <p:spTgt spid="53"/>
                                        </p:tgtEl>
                                        <p:attrNameLst>
                                          <p:attrName>ppt_x</p:attrName>
                                        </p:attrNameLst>
                                      </p:cBhvr>
                                      <p:tavLst>
                                        <p:tav tm="0">
                                          <p:val>
                                            <p:strVal val="#ppt_x"/>
                                          </p:val>
                                        </p:tav>
                                        <p:tav tm="100000">
                                          <p:val>
                                            <p:strVal val="#ppt_x"/>
                                          </p:val>
                                        </p:tav>
                                      </p:tavLst>
                                    </p:anim>
                                    <p:anim calcmode="lin" valueType="num">
                                      <p:cBhvr additive="base">
                                        <p:cTn id="126"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2" presetClass="entr" presetSubtype="4" fill="hold" nodeType="clickEffect">
                                  <p:stCondLst>
                                    <p:cond delay="0"/>
                                  </p:stCondLst>
                                  <p:childTnLst>
                                    <p:set>
                                      <p:cBhvr>
                                        <p:cTn id="130" dur="1" fill="hold">
                                          <p:stCondLst>
                                            <p:cond delay="0"/>
                                          </p:stCondLst>
                                        </p:cTn>
                                        <p:tgtEl>
                                          <p:spTgt spid="57"/>
                                        </p:tgtEl>
                                        <p:attrNameLst>
                                          <p:attrName>style.visibility</p:attrName>
                                        </p:attrNameLst>
                                      </p:cBhvr>
                                      <p:to>
                                        <p:strVal val="visible"/>
                                      </p:to>
                                    </p:set>
                                    <p:anim calcmode="lin" valueType="num">
                                      <p:cBhvr additive="base">
                                        <p:cTn id="131" dur="500" fill="hold"/>
                                        <p:tgtEl>
                                          <p:spTgt spid="57"/>
                                        </p:tgtEl>
                                        <p:attrNameLst>
                                          <p:attrName>ppt_x</p:attrName>
                                        </p:attrNameLst>
                                      </p:cBhvr>
                                      <p:tavLst>
                                        <p:tav tm="0">
                                          <p:val>
                                            <p:strVal val="#ppt_x"/>
                                          </p:val>
                                        </p:tav>
                                        <p:tav tm="100000">
                                          <p:val>
                                            <p:strVal val="#ppt_x"/>
                                          </p:val>
                                        </p:tav>
                                      </p:tavLst>
                                    </p:anim>
                                    <p:anim calcmode="lin" valueType="num">
                                      <p:cBhvr additive="base">
                                        <p:cTn id="132"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2" presetClass="entr" presetSubtype="4" fill="hold" grpId="0" nodeType="clickEffect">
                                  <p:stCondLst>
                                    <p:cond delay="0"/>
                                  </p:stCondLst>
                                  <p:childTnLst>
                                    <p:set>
                                      <p:cBhvr>
                                        <p:cTn id="136" dur="1" fill="hold">
                                          <p:stCondLst>
                                            <p:cond delay="0"/>
                                          </p:stCondLst>
                                        </p:cTn>
                                        <p:tgtEl>
                                          <p:spTgt spid="54"/>
                                        </p:tgtEl>
                                        <p:attrNameLst>
                                          <p:attrName>style.visibility</p:attrName>
                                        </p:attrNameLst>
                                      </p:cBhvr>
                                      <p:to>
                                        <p:strVal val="visible"/>
                                      </p:to>
                                    </p:set>
                                    <p:anim calcmode="lin" valueType="num">
                                      <p:cBhvr additive="base">
                                        <p:cTn id="137" dur="500" fill="hold"/>
                                        <p:tgtEl>
                                          <p:spTgt spid="54"/>
                                        </p:tgtEl>
                                        <p:attrNameLst>
                                          <p:attrName>ppt_x</p:attrName>
                                        </p:attrNameLst>
                                      </p:cBhvr>
                                      <p:tavLst>
                                        <p:tav tm="0">
                                          <p:val>
                                            <p:strVal val="#ppt_x"/>
                                          </p:val>
                                        </p:tav>
                                        <p:tav tm="100000">
                                          <p:val>
                                            <p:strVal val="#ppt_x"/>
                                          </p:val>
                                        </p:tav>
                                      </p:tavLst>
                                    </p:anim>
                                    <p:anim calcmode="lin" valueType="num">
                                      <p:cBhvr additive="base">
                                        <p:cTn id="13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2" presetClass="entr" presetSubtype="4" fill="hold" nodeType="clickEffect">
                                  <p:stCondLst>
                                    <p:cond delay="0"/>
                                  </p:stCondLst>
                                  <p:childTnLst>
                                    <p:set>
                                      <p:cBhvr>
                                        <p:cTn id="142" dur="1" fill="hold">
                                          <p:stCondLst>
                                            <p:cond delay="0"/>
                                          </p:stCondLst>
                                        </p:cTn>
                                        <p:tgtEl>
                                          <p:spTgt spid="61"/>
                                        </p:tgtEl>
                                        <p:attrNameLst>
                                          <p:attrName>style.visibility</p:attrName>
                                        </p:attrNameLst>
                                      </p:cBhvr>
                                      <p:to>
                                        <p:strVal val="visible"/>
                                      </p:to>
                                    </p:set>
                                    <p:anim calcmode="lin" valueType="num">
                                      <p:cBhvr additive="base">
                                        <p:cTn id="143" dur="500" fill="hold"/>
                                        <p:tgtEl>
                                          <p:spTgt spid="61"/>
                                        </p:tgtEl>
                                        <p:attrNameLst>
                                          <p:attrName>ppt_x</p:attrName>
                                        </p:attrNameLst>
                                      </p:cBhvr>
                                      <p:tavLst>
                                        <p:tav tm="0">
                                          <p:val>
                                            <p:strVal val="#ppt_x"/>
                                          </p:val>
                                        </p:tav>
                                        <p:tav tm="100000">
                                          <p:val>
                                            <p:strVal val="#ppt_x"/>
                                          </p:val>
                                        </p:tav>
                                      </p:tavLst>
                                    </p:anim>
                                    <p:anim calcmode="lin" valueType="num">
                                      <p:cBhvr additive="base">
                                        <p:cTn id="144"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145" fill="hold">
                      <p:stCondLst>
                        <p:cond delay="indefinite"/>
                      </p:stCondLst>
                      <p:childTnLst>
                        <p:par>
                          <p:cTn id="146" fill="hold">
                            <p:stCondLst>
                              <p:cond delay="0"/>
                            </p:stCondLst>
                            <p:childTnLst>
                              <p:par>
                                <p:cTn id="147" presetID="2" presetClass="entr" presetSubtype="4" fill="hold" grpId="0" nodeType="clickEffect">
                                  <p:stCondLst>
                                    <p:cond delay="0"/>
                                  </p:stCondLst>
                                  <p:childTnLst>
                                    <p:set>
                                      <p:cBhvr>
                                        <p:cTn id="148" dur="1" fill="hold">
                                          <p:stCondLst>
                                            <p:cond delay="0"/>
                                          </p:stCondLst>
                                        </p:cTn>
                                        <p:tgtEl>
                                          <p:spTgt spid="55"/>
                                        </p:tgtEl>
                                        <p:attrNameLst>
                                          <p:attrName>style.visibility</p:attrName>
                                        </p:attrNameLst>
                                      </p:cBhvr>
                                      <p:to>
                                        <p:strVal val="visible"/>
                                      </p:to>
                                    </p:set>
                                    <p:anim calcmode="lin" valueType="num">
                                      <p:cBhvr additive="base">
                                        <p:cTn id="149" dur="500" fill="hold"/>
                                        <p:tgtEl>
                                          <p:spTgt spid="55"/>
                                        </p:tgtEl>
                                        <p:attrNameLst>
                                          <p:attrName>ppt_x</p:attrName>
                                        </p:attrNameLst>
                                      </p:cBhvr>
                                      <p:tavLst>
                                        <p:tav tm="0">
                                          <p:val>
                                            <p:strVal val="#ppt_x"/>
                                          </p:val>
                                        </p:tav>
                                        <p:tav tm="100000">
                                          <p:val>
                                            <p:strVal val="#ppt_x"/>
                                          </p:val>
                                        </p:tav>
                                      </p:tavLst>
                                    </p:anim>
                                    <p:anim calcmode="lin" valueType="num">
                                      <p:cBhvr additive="base">
                                        <p:cTn id="150"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2" presetClass="entr" presetSubtype="4" fill="hold" nodeType="clickEffect">
                                  <p:stCondLst>
                                    <p:cond delay="0"/>
                                  </p:stCondLst>
                                  <p:childTnLst>
                                    <p:set>
                                      <p:cBhvr>
                                        <p:cTn id="154" dur="1" fill="hold">
                                          <p:stCondLst>
                                            <p:cond delay="0"/>
                                          </p:stCondLst>
                                        </p:cTn>
                                        <p:tgtEl>
                                          <p:spTgt spid="62"/>
                                        </p:tgtEl>
                                        <p:attrNameLst>
                                          <p:attrName>style.visibility</p:attrName>
                                        </p:attrNameLst>
                                      </p:cBhvr>
                                      <p:to>
                                        <p:strVal val="visible"/>
                                      </p:to>
                                    </p:set>
                                    <p:anim calcmode="lin" valueType="num">
                                      <p:cBhvr additive="base">
                                        <p:cTn id="155" dur="500" fill="hold"/>
                                        <p:tgtEl>
                                          <p:spTgt spid="62"/>
                                        </p:tgtEl>
                                        <p:attrNameLst>
                                          <p:attrName>ppt_x</p:attrName>
                                        </p:attrNameLst>
                                      </p:cBhvr>
                                      <p:tavLst>
                                        <p:tav tm="0">
                                          <p:val>
                                            <p:strVal val="#ppt_x"/>
                                          </p:val>
                                        </p:tav>
                                        <p:tav tm="100000">
                                          <p:val>
                                            <p:strVal val="#ppt_x"/>
                                          </p:val>
                                        </p:tav>
                                      </p:tavLst>
                                    </p:anim>
                                    <p:anim calcmode="lin" valueType="num">
                                      <p:cBhvr additive="base">
                                        <p:cTn id="156"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2" presetClass="entr" presetSubtype="4" fill="hold" grpId="0" nodeType="clickEffect">
                                  <p:stCondLst>
                                    <p:cond delay="0"/>
                                  </p:stCondLst>
                                  <p:childTnLst>
                                    <p:set>
                                      <p:cBhvr>
                                        <p:cTn id="160" dur="1" fill="hold">
                                          <p:stCondLst>
                                            <p:cond delay="0"/>
                                          </p:stCondLst>
                                        </p:cTn>
                                        <p:tgtEl>
                                          <p:spTgt spid="56"/>
                                        </p:tgtEl>
                                        <p:attrNameLst>
                                          <p:attrName>style.visibility</p:attrName>
                                        </p:attrNameLst>
                                      </p:cBhvr>
                                      <p:to>
                                        <p:strVal val="visible"/>
                                      </p:to>
                                    </p:set>
                                    <p:anim calcmode="lin" valueType="num">
                                      <p:cBhvr additive="base">
                                        <p:cTn id="161" dur="500" fill="hold"/>
                                        <p:tgtEl>
                                          <p:spTgt spid="56"/>
                                        </p:tgtEl>
                                        <p:attrNameLst>
                                          <p:attrName>ppt_x</p:attrName>
                                        </p:attrNameLst>
                                      </p:cBhvr>
                                      <p:tavLst>
                                        <p:tav tm="0">
                                          <p:val>
                                            <p:strVal val="#ppt_x"/>
                                          </p:val>
                                        </p:tav>
                                        <p:tav tm="100000">
                                          <p:val>
                                            <p:strVal val="#ppt_x"/>
                                          </p:val>
                                        </p:tav>
                                      </p:tavLst>
                                    </p:anim>
                                    <p:anim calcmode="lin" valueType="num">
                                      <p:cBhvr additive="base">
                                        <p:cTn id="162"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2" presetClass="entr" presetSubtype="4" fill="hold" nodeType="clickEffect">
                                  <p:stCondLst>
                                    <p:cond delay="0"/>
                                  </p:stCondLst>
                                  <p:childTnLst>
                                    <p:set>
                                      <p:cBhvr>
                                        <p:cTn id="166" dur="1" fill="hold">
                                          <p:stCondLst>
                                            <p:cond delay="0"/>
                                          </p:stCondLst>
                                        </p:cTn>
                                        <p:tgtEl>
                                          <p:spTgt spid="63"/>
                                        </p:tgtEl>
                                        <p:attrNameLst>
                                          <p:attrName>style.visibility</p:attrName>
                                        </p:attrNameLst>
                                      </p:cBhvr>
                                      <p:to>
                                        <p:strVal val="visible"/>
                                      </p:to>
                                    </p:set>
                                    <p:anim calcmode="lin" valueType="num">
                                      <p:cBhvr additive="base">
                                        <p:cTn id="167" dur="500" fill="hold"/>
                                        <p:tgtEl>
                                          <p:spTgt spid="63"/>
                                        </p:tgtEl>
                                        <p:attrNameLst>
                                          <p:attrName>ppt_x</p:attrName>
                                        </p:attrNameLst>
                                      </p:cBhvr>
                                      <p:tavLst>
                                        <p:tav tm="0">
                                          <p:val>
                                            <p:strVal val="#ppt_x"/>
                                          </p:val>
                                        </p:tav>
                                        <p:tav tm="100000">
                                          <p:val>
                                            <p:strVal val="#ppt_x"/>
                                          </p:val>
                                        </p:tav>
                                      </p:tavLst>
                                    </p:anim>
                                    <p:anim calcmode="lin" valueType="num">
                                      <p:cBhvr additive="base">
                                        <p:cTn id="168"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169" fill="hold">
                      <p:stCondLst>
                        <p:cond delay="indefinite"/>
                      </p:stCondLst>
                      <p:childTnLst>
                        <p:par>
                          <p:cTn id="170" fill="hold">
                            <p:stCondLst>
                              <p:cond delay="0"/>
                            </p:stCondLst>
                            <p:childTnLst>
                              <p:par>
                                <p:cTn id="171" presetID="2" presetClass="entr" presetSubtype="4" fill="hold" nodeType="clickEffect">
                                  <p:stCondLst>
                                    <p:cond delay="0"/>
                                  </p:stCondLst>
                                  <p:childTnLst>
                                    <p:set>
                                      <p:cBhvr>
                                        <p:cTn id="172" dur="1" fill="hold">
                                          <p:stCondLst>
                                            <p:cond delay="0"/>
                                          </p:stCondLst>
                                        </p:cTn>
                                        <p:tgtEl>
                                          <p:spTgt spid="37"/>
                                        </p:tgtEl>
                                        <p:attrNameLst>
                                          <p:attrName>style.visibility</p:attrName>
                                        </p:attrNameLst>
                                      </p:cBhvr>
                                      <p:to>
                                        <p:strVal val="visible"/>
                                      </p:to>
                                    </p:set>
                                    <p:anim calcmode="lin" valueType="num">
                                      <p:cBhvr additive="base">
                                        <p:cTn id="173" dur="500" fill="hold"/>
                                        <p:tgtEl>
                                          <p:spTgt spid="37"/>
                                        </p:tgtEl>
                                        <p:attrNameLst>
                                          <p:attrName>ppt_x</p:attrName>
                                        </p:attrNameLst>
                                      </p:cBhvr>
                                      <p:tavLst>
                                        <p:tav tm="0">
                                          <p:val>
                                            <p:strVal val="#ppt_x"/>
                                          </p:val>
                                        </p:tav>
                                        <p:tav tm="100000">
                                          <p:val>
                                            <p:strVal val="#ppt_x"/>
                                          </p:val>
                                        </p:tav>
                                      </p:tavLst>
                                    </p:anim>
                                    <p:anim calcmode="lin" valueType="num">
                                      <p:cBhvr additive="base">
                                        <p:cTn id="17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75" fill="hold">
                      <p:stCondLst>
                        <p:cond delay="indefinite"/>
                      </p:stCondLst>
                      <p:childTnLst>
                        <p:par>
                          <p:cTn id="176" fill="hold">
                            <p:stCondLst>
                              <p:cond delay="0"/>
                            </p:stCondLst>
                            <p:childTnLst>
                              <p:par>
                                <p:cTn id="177" presetID="2" presetClass="entr" presetSubtype="4" fill="hold" nodeType="clickEffect">
                                  <p:stCondLst>
                                    <p:cond delay="0"/>
                                  </p:stCondLst>
                                  <p:childTnLst>
                                    <p:set>
                                      <p:cBhvr>
                                        <p:cTn id="178" dur="1" fill="hold">
                                          <p:stCondLst>
                                            <p:cond delay="0"/>
                                          </p:stCondLst>
                                        </p:cTn>
                                        <p:tgtEl>
                                          <p:spTgt spid="33"/>
                                        </p:tgtEl>
                                        <p:attrNameLst>
                                          <p:attrName>style.visibility</p:attrName>
                                        </p:attrNameLst>
                                      </p:cBhvr>
                                      <p:to>
                                        <p:strVal val="visible"/>
                                      </p:to>
                                    </p:set>
                                    <p:anim calcmode="lin" valueType="num">
                                      <p:cBhvr additive="base">
                                        <p:cTn id="179" dur="500" fill="hold"/>
                                        <p:tgtEl>
                                          <p:spTgt spid="33"/>
                                        </p:tgtEl>
                                        <p:attrNameLst>
                                          <p:attrName>ppt_x</p:attrName>
                                        </p:attrNameLst>
                                      </p:cBhvr>
                                      <p:tavLst>
                                        <p:tav tm="0">
                                          <p:val>
                                            <p:strVal val="#ppt_x"/>
                                          </p:val>
                                        </p:tav>
                                        <p:tav tm="100000">
                                          <p:val>
                                            <p:strVal val="#ppt_x"/>
                                          </p:val>
                                        </p:tav>
                                      </p:tavLst>
                                    </p:anim>
                                    <p:anim calcmode="lin" valueType="num">
                                      <p:cBhvr additive="base">
                                        <p:cTn id="18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2" presetClass="entr" presetSubtype="4" fill="hold" nodeType="clickEffect">
                                  <p:stCondLst>
                                    <p:cond delay="0"/>
                                  </p:stCondLst>
                                  <p:childTnLst>
                                    <p:set>
                                      <p:cBhvr>
                                        <p:cTn id="184" dur="1" fill="hold">
                                          <p:stCondLst>
                                            <p:cond delay="0"/>
                                          </p:stCondLst>
                                        </p:cTn>
                                        <p:tgtEl>
                                          <p:spTgt spid="31"/>
                                        </p:tgtEl>
                                        <p:attrNameLst>
                                          <p:attrName>style.visibility</p:attrName>
                                        </p:attrNameLst>
                                      </p:cBhvr>
                                      <p:to>
                                        <p:strVal val="visible"/>
                                      </p:to>
                                    </p:set>
                                    <p:anim calcmode="lin" valueType="num">
                                      <p:cBhvr additive="base">
                                        <p:cTn id="185" dur="500" fill="hold"/>
                                        <p:tgtEl>
                                          <p:spTgt spid="31"/>
                                        </p:tgtEl>
                                        <p:attrNameLst>
                                          <p:attrName>ppt_x</p:attrName>
                                        </p:attrNameLst>
                                      </p:cBhvr>
                                      <p:tavLst>
                                        <p:tav tm="0">
                                          <p:val>
                                            <p:strVal val="#ppt_x"/>
                                          </p:val>
                                        </p:tav>
                                        <p:tav tm="100000">
                                          <p:val>
                                            <p:strVal val="#ppt_x"/>
                                          </p:val>
                                        </p:tav>
                                      </p:tavLst>
                                    </p:anim>
                                    <p:anim calcmode="lin" valueType="num">
                                      <p:cBhvr additive="base">
                                        <p:cTn id="18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4" grpId="0" animBg="1"/>
      <p:bldP spid="15" grpId="0" animBg="1"/>
      <p:bldP spid="16" grpId="0" animBg="1"/>
      <p:bldP spid="17" grpId="0" animBg="1"/>
      <p:bldP spid="18" grpId="0" animBg="1"/>
      <p:bldP spid="53" grpId="0" animBg="1"/>
      <p:bldP spid="54" grpId="0" animBg="1"/>
      <p:bldP spid="55" grpId="0" animBg="1"/>
      <p:bldP spid="5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815152" y="612845"/>
            <a:ext cx="10017456" cy="6001643"/>
          </a:xfrm>
          <a:prstGeom prst="rect">
            <a:avLst/>
          </a:prstGeom>
        </p:spPr>
        <p:txBody>
          <a:bodyPr wrap="square">
            <a:spAutoFit/>
          </a:bodyPr>
          <a:lstStyle/>
          <a:p>
            <a:pPr indent="449580" algn="just">
              <a:spcAft>
                <a:spcPts val="0"/>
              </a:spcAft>
            </a:pPr>
            <a:r>
              <a:rPr lang="ru-MD" sz="2400" i="1" dirty="0" err="1">
                <a:solidFill>
                  <a:srgbClr val="FF0000"/>
                </a:solidFill>
                <a:latin typeface="+mj-lt"/>
                <a:ea typeface="Times New Roman" panose="02020603050405020304" pitchFamily="18" charset="0"/>
              </a:rPr>
              <a:t>Құжаттандыру</a:t>
            </a:r>
            <a:r>
              <a:rPr lang="ru-MD" sz="2400" dirty="0">
                <a:solidFill>
                  <a:srgbClr val="FF0000"/>
                </a:solidFill>
                <a:latin typeface="+mj-lt"/>
                <a:ea typeface="Times New Roman" panose="02020603050405020304" pitchFamily="18" charset="0"/>
              </a:rPr>
              <a:t> </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шаруашылық</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әрекеттерді</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құжаттардың</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көмегімен</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олар</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жасалған</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сәтте</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және</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сол</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жерде</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алғашқы</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рет</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тіркеу</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және</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бейнелеу</a:t>
            </a:r>
            <a:r>
              <a:rPr lang="ru-MD" sz="2400" dirty="0">
                <a:latin typeface="+mj-lt"/>
                <a:ea typeface="Times New Roman" panose="02020603050405020304" pitchFamily="18" charset="0"/>
              </a:rPr>
              <a:t>. </a:t>
            </a:r>
            <a:endParaRPr lang="ru-RU" sz="2400" dirty="0">
              <a:latin typeface="+mj-lt"/>
              <a:ea typeface="Times New Roman" panose="02020603050405020304" pitchFamily="18" charset="0"/>
            </a:endParaRPr>
          </a:p>
          <a:p>
            <a:pPr indent="449580" algn="just">
              <a:spcAft>
                <a:spcPts val="0"/>
              </a:spcAft>
            </a:pPr>
            <a:r>
              <a:rPr lang="ru-MD" sz="2400" dirty="0" err="1">
                <a:latin typeface="+mj-lt"/>
                <a:ea typeface="Times New Roman" panose="02020603050405020304" pitchFamily="18" charset="0"/>
              </a:rPr>
              <a:t>Құжат</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бухгалтерлік</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жазбалар</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үшін</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міндетті</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негіз</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болып</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табылады</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Әрбір</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шаруашылық</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әрекетіне</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ол</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жасалған</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сәтте</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құжат</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жасалады</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онда</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құжаттың</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атауы</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әрекеттің</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мазмұны</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оның</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жасалған</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күні</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өлшем</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бірлігі</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әрекетк</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жауапты</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адамдардың</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қойған</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қолдары</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көрсетіледі</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Дұрыс</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толтырылған</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құжаттар</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бухгалтерлік</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жазулардың</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заң</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кұшін</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қамтамасыз</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етеді</a:t>
            </a:r>
            <a:r>
              <a:rPr lang="ru-MD" sz="2400" dirty="0">
                <a:latin typeface="+mj-lt"/>
                <a:ea typeface="Times New Roman" panose="02020603050405020304" pitchFamily="18" charset="0"/>
              </a:rPr>
              <a:t>.</a:t>
            </a:r>
            <a:endParaRPr lang="ru-RU" sz="2400" dirty="0">
              <a:latin typeface="+mj-lt"/>
              <a:ea typeface="Times New Roman" panose="02020603050405020304" pitchFamily="18" charset="0"/>
            </a:endParaRPr>
          </a:p>
          <a:p>
            <a:pPr indent="449580" algn="just">
              <a:spcAft>
                <a:spcPts val="0"/>
              </a:spcAft>
            </a:pPr>
            <a:r>
              <a:rPr lang="ru-MD" sz="2400" i="1" dirty="0" err="1">
                <a:solidFill>
                  <a:srgbClr val="FF0000"/>
                </a:solidFill>
                <a:latin typeface="+mj-lt"/>
                <a:ea typeface="Times New Roman" panose="02020603050405020304" pitchFamily="18" charset="0"/>
              </a:rPr>
              <a:t>Түгендеу</a:t>
            </a:r>
            <a:r>
              <a:rPr lang="ru-MD" sz="2400" dirty="0">
                <a:latin typeface="+mj-lt"/>
                <a:ea typeface="Times New Roman" panose="02020603050405020304" pitchFamily="18" charset="0"/>
              </a:rPr>
              <a:t> – </a:t>
            </a:r>
            <a:r>
              <a:rPr lang="ru-MD" sz="2400" dirty="0" err="1">
                <a:latin typeface="+mj-lt"/>
                <a:ea typeface="Times New Roman" panose="02020603050405020304" pitchFamily="18" charset="0"/>
              </a:rPr>
              <a:t>шаруашылық</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құралдардыңнақты</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қолда</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барын</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анықтау</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және</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алынған</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мәліметтерді</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бухгалтерлік</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есеп</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мәліметтерімен</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салыстыру</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Бұл</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шаруашылық</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субъектісі</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мүлкінің</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сақтығына</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бақылау</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жасау</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тәсілі</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болып</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саналады</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және</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бухгалтерлік</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есеп</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деректерінің</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растығын</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қамтамасыз</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ету</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мақсатымен</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жүргізіледі</a:t>
            </a:r>
            <a:r>
              <a:rPr lang="ru-MD" sz="2400" dirty="0">
                <a:latin typeface="+mj-lt"/>
                <a:ea typeface="Times New Roman" panose="02020603050405020304" pitchFamily="18" charset="0"/>
              </a:rPr>
              <a:t>.</a:t>
            </a:r>
            <a:endParaRPr lang="ru-RU" sz="2400" dirty="0">
              <a:latin typeface="+mj-lt"/>
              <a:ea typeface="Times New Roman" panose="02020603050405020304" pitchFamily="18" charset="0"/>
            </a:endParaRPr>
          </a:p>
          <a:p>
            <a:pPr indent="449580" algn="just">
              <a:spcAft>
                <a:spcPts val="0"/>
              </a:spcAft>
            </a:pPr>
            <a:r>
              <a:rPr lang="ru-MD" sz="2400" i="1" dirty="0" err="1">
                <a:solidFill>
                  <a:srgbClr val="FF0000"/>
                </a:solidFill>
                <a:latin typeface="+mj-lt"/>
                <a:ea typeface="Times New Roman" panose="02020603050405020304" pitchFamily="18" charset="0"/>
              </a:rPr>
              <a:t>Бухгалтерлік</a:t>
            </a:r>
            <a:r>
              <a:rPr lang="ru-MD" sz="2400" i="1" dirty="0">
                <a:solidFill>
                  <a:srgbClr val="FF0000"/>
                </a:solidFill>
                <a:latin typeface="+mj-lt"/>
                <a:ea typeface="Times New Roman" panose="02020603050405020304" pitchFamily="18" charset="0"/>
              </a:rPr>
              <a:t> баланс</a:t>
            </a:r>
            <a:r>
              <a:rPr lang="ru-MD" sz="2400" dirty="0">
                <a:latin typeface="+mj-lt"/>
                <a:ea typeface="Times New Roman" panose="02020603050405020304" pitchFamily="18" charset="0"/>
              </a:rPr>
              <a:t> – </a:t>
            </a:r>
            <a:r>
              <a:rPr lang="ru-MD" sz="2400" dirty="0" err="1">
                <a:latin typeface="+mj-lt"/>
                <a:ea typeface="Times New Roman" panose="02020603050405020304" pitchFamily="18" charset="0"/>
              </a:rPr>
              <a:t>шаруашылық</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субъектісі</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мүлкі</a:t>
            </a:r>
            <a:r>
              <a:rPr lang="ru-MD" sz="2400" dirty="0">
                <a:latin typeface="+mj-lt"/>
                <a:ea typeface="Times New Roman" panose="02020603050405020304" pitchFamily="18" charset="0"/>
              </a:rPr>
              <a:t> мен </a:t>
            </a:r>
            <a:r>
              <a:rPr lang="ru-MD" sz="2400" dirty="0" err="1">
                <a:latin typeface="+mj-lt"/>
                <a:ea typeface="Times New Roman" panose="02020603050405020304" pitchFamily="18" charset="0"/>
              </a:rPr>
              <a:t>олардың</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құрылу</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көздерін</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ақшалай</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бағада</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белгілі</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бір</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күнге</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экономикалық</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топтастырудың</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әдісі</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Ол</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әдетте</a:t>
            </a:r>
            <a:r>
              <a:rPr lang="ru-MD" sz="2400" dirty="0">
                <a:latin typeface="+mj-lt"/>
                <a:ea typeface="Times New Roman" panose="02020603050405020304" pitchFamily="18" charset="0"/>
              </a:rPr>
              <a:t> </a:t>
            </a:r>
            <a:r>
              <a:rPr lang="ru-MD" sz="2400" dirty="0" err="1">
                <a:latin typeface="+mj-lt"/>
                <a:ea typeface="Times New Roman" panose="02020603050405020304" pitchFamily="18" charset="0"/>
              </a:rPr>
              <a:t>айдың</a:t>
            </a:r>
            <a:r>
              <a:rPr lang="ru-MD" sz="2400" dirty="0">
                <a:latin typeface="+mj-lt"/>
                <a:ea typeface="Times New Roman" panose="02020603050405020304" pitchFamily="18" charset="0"/>
              </a:rPr>
              <a:t> 1-күніне </a:t>
            </a:r>
            <a:r>
              <a:rPr lang="ru-MD" sz="2400" dirty="0" err="1">
                <a:latin typeface="+mj-lt"/>
                <a:ea typeface="Times New Roman" panose="02020603050405020304" pitchFamily="18" charset="0"/>
              </a:rPr>
              <a:t>топтастырылады</a:t>
            </a:r>
            <a:r>
              <a:rPr lang="ru-MD" sz="2400" dirty="0">
                <a:latin typeface="+mj-lt"/>
                <a:ea typeface="Times New Roman" panose="02020603050405020304" pitchFamily="18" charset="0"/>
              </a:rPr>
              <a:t>.</a:t>
            </a:r>
            <a:endParaRPr lang="ru-RU" sz="2400" dirty="0">
              <a:effectLst/>
              <a:latin typeface="+mj-lt"/>
              <a:ea typeface="Times New Roman" panose="02020603050405020304" pitchFamily="18" charset="0"/>
            </a:endParaRPr>
          </a:p>
        </p:txBody>
      </p:sp>
    </p:spTree>
    <p:extLst>
      <p:ext uri="{BB962C8B-B14F-4D97-AF65-F5344CB8AC3E}">
        <p14:creationId xmlns:p14="http://schemas.microsoft.com/office/powerpoint/2010/main" val="4287093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6663" y="136478"/>
            <a:ext cx="10110951" cy="6721522"/>
          </a:xfrm>
        </p:spPr>
        <p:txBody>
          <a:bodyPr>
            <a:noAutofit/>
          </a:bodyPr>
          <a:lstStyle/>
          <a:p>
            <a:pPr algn="just"/>
            <a:r>
              <a:rPr lang="ru-MD" sz="2000" i="1" dirty="0" err="1">
                <a:solidFill>
                  <a:srgbClr val="FF0000"/>
                </a:solidFill>
              </a:rPr>
              <a:t>Бағалау</a:t>
            </a:r>
            <a:r>
              <a:rPr lang="ru-MD" sz="2000" i="1" dirty="0">
                <a:solidFill>
                  <a:srgbClr val="FF0000"/>
                </a:solidFill>
              </a:rPr>
              <a:t> </a:t>
            </a:r>
            <a:r>
              <a:rPr lang="ru-MD" sz="2000" dirty="0"/>
              <a:t>– </a:t>
            </a:r>
            <a:r>
              <a:rPr lang="ru-MD" sz="2000" dirty="0" err="1"/>
              <a:t>бухгалтерлік</a:t>
            </a:r>
            <a:r>
              <a:rPr lang="ru-MD" sz="2000" dirty="0"/>
              <a:t> </a:t>
            </a:r>
            <a:r>
              <a:rPr lang="ru-MD" sz="2000" dirty="0" err="1"/>
              <a:t>есеп</a:t>
            </a:r>
            <a:r>
              <a:rPr lang="ru-MD" sz="2000" dirty="0"/>
              <a:t> </a:t>
            </a:r>
            <a:r>
              <a:rPr lang="ru-MD" sz="2000" dirty="0" err="1"/>
              <a:t>объектілерін</a:t>
            </a:r>
            <a:r>
              <a:rPr lang="ru-MD" sz="2000" dirty="0"/>
              <a:t> </a:t>
            </a:r>
            <a:r>
              <a:rPr lang="ru-MD" sz="2000" dirty="0" err="1"/>
              <a:t>ақшалай</a:t>
            </a:r>
            <a:r>
              <a:rPr lang="ru-MD" sz="2000" dirty="0"/>
              <a:t> </a:t>
            </a:r>
            <a:r>
              <a:rPr lang="ru-MD" sz="2000" dirty="0" err="1"/>
              <a:t>және</a:t>
            </a:r>
            <a:r>
              <a:rPr lang="ru-MD" sz="2000" dirty="0"/>
              <a:t> </a:t>
            </a:r>
            <a:r>
              <a:rPr lang="ru-MD" sz="2000" dirty="0" err="1"/>
              <a:t>құндық</a:t>
            </a:r>
            <a:r>
              <a:rPr lang="ru-MD" sz="2000" dirty="0"/>
              <a:t> </a:t>
            </a:r>
            <a:r>
              <a:rPr lang="ru-MD" sz="2000" dirty="0" err="1"/>
              <a:t>түрде</a:t>
            </a:r>
            <a:r>
              <a:rPr lang="ru-MD" sz="2000" dirty="0"/>
              <a:t> </a:t>
            </a:r>
            <a:r>
              <a:rPr lang="ru-MD" sz="2000" dirty="0" err="1"/>
              <a:t>көрсету</a:t>
            </a:r>
            <a:r>
              <a:rPr lang="ru-MD" sz="2000" dirty="0"/>
              <a:t> </a:t>
            </a:r>
            <a:r>
              <a:rPr lang="ru-MD" sz="2000" dirty="0" err="1"/>
              <a:t>тәсілі</a:t>
            </a:r>
            <a:r>
              <a:rPr lang="ru-MD" sz="2000" dirty="0"/>
              <a:t>.  </a:t>
            </a:r>
            <a:r>
              <a:rPr lang="ru-MD" sz="2000" dirty="0" err="1"/>
              <a:t>Бағалау</a:t>
            </a:r>
            <a:r>
              <a:rPr lang="ru-MD" sz="2000" dirty="0"/>
              <a:t> </a:t>
            </a:r>
            <a:r>
              <a:rPr lang="ru-MD" sz="2000" dirty="0" err="1"/>
              <a:t>шаруашылық</a:t>
            </a:r>
            <a:r>
              <a:rPr lang="ru-MD" sz="2000" dirty="0"/>
              <a:t> </a:t>
            </a:r>
            <a:r>
              <a:rPr lang="ru-MD" sz="2000" dirty="0" err="1"/>
              <a:t>құралдары</a:t>
            </a:r>
            <a:r>
              <a:rPr lang="ru-MD" sz="2000" dirty="0"/>
              <a:t> </a:t>
            </a:r>
            <a:r>
              <a:rPr lang="ru-MD" sz="2000" dirty="0" err="1"/>
              <a:t>және</a:t>
            </a:r>
            <a:r>
              <a:rPr lang="ru-MD" sz="2000" dirty="0"/>
              <a:t> </a:t>
            </a:r>
            <a:r>
              <a:rPr lang="ru-MD" sz="2000" dirty="0" err="1"/>
              <a:t>олардың</a:t>
            </a:r>
            <a:r>
              <a:rPr lang="ru-MD" sz="2000" dirty="0"/>
              <a:t> </a:t>
            </a:r>
            <a:r>
              <a:rPr lang="ru-MD" sz="2000" dirty="0" err="1"/>
              <a:t>құрылу</a:t>
            </a:r>
            <a:r>
              <a:rPr lang="ru-MD" sz="2000" dirty="0"/>
              <a:t> </a:t>
            </a:r>
            <a:r>
              <a:rPr lang="ru-MD" sz="2000" dirty="0" err="1"/>
              <a:t>көздері</a:t>
            </a:r>
            <a:r>
              <a:rPr lang="ru-MD" sz="2000" dirty="0"/>
              <a:t> </a:t>
            </a:r>
            <a:r>
              <a:rPr lang="ru-MD" sz="2000" dirty="0" err="1"/>
              <a:t>туралы</a:t>
            </a:r>
            <a:r>
              <a:rPr lang="ru-MD" sz="2000" dirty="0"/>
              <a:t> </a:t>
            </a:r>
            <a:r>
              <a:rPr lang="ru-MD" sz="2000" dirty="0" err="1"/>
              <a:t>жалпылама</a:t>
            </a:r>
            <a:r>
              <a:rPr lang="ru-MD" sz="2000" dirty="0"/>
              <a:t> </a:t>
            </a:r>
            <a:r>
              <a:rPr lang="ru-MD" sz="2000" dirty="0" err="1"/>
              <a:t>деректерді</a:t>
            </a:r>
            <a:r>
              <a:rPr lang="ru-MD" sz="2000" dirty="0"/>
              <a:t> </a:t>
            </a:r>
            <a:r>
              <a:rPr lang="ru-MD" sz="2000" dirty="0" err="1"/>
              <a:t>алу</a:t>
            </a:r>
            <a:r>
              <a:rPr lang="ru-MD" sz="2000" dirty="0"/>
              <a:t> </a:t>
            </a:r>
            <a:r>
              <a:rPr lang="ru-MD" sz="2000" dirty="0" err="1"/>
              <a:t>үшін</a:t>
            </a:r>
            <a:r>
              <a:rPr lang="ru-MD" sz="2000" dirty="0"/>
              <a:t> </a:t>
            </a:r>
            <a:r>
              <a:rPr lang="ru-MD" sz="2000" dirty="0" err="1"/>
              <a:t>бухгалтерлік</a:t>
            </a:r>
            <a:r>
              <a:rPr lang="ru-MD" sz="2000" dirty="0"/>
              <a:t> </a:t>
            </a:r>
            <a:r>
              <a:rPr lang="ru-MD" sz="2000" dirty="0" err="1"/>
              <a:t>есепте</a:t>
            </a:r>
            <a:r>
              <a:rPr lang="ru-MD" sz="2000" dirty="0"/>
              <a:t> </a:t>
            </a:r>
            <a:r>
              <a:rPr lang="ru-MD" sz="2000" dirty="0" err="1"/>
              <a:t>ақшалай</a:t>
            </a:r>
            <a:r>
              <a:rPr lang="ru-MD" sz="2000" dirty="0"/>
              <a:t> </a:t>
            </a:r>
            <a:r>
              <a:rPr lang="ru-MD" sz="2000" dirty="0" err="1"/>
              <a:t>көрсеткіштерді</a:t>
            </a:r>
            <a:r>
              <a:rPr lang="ru-MD" sz="2000" dirty="0"/>
              <a:t> </a:t>
            </a:r>
            <a:r>
              <a:rPr lang="ru-MD" sz="2000" dirty="0" err="1"/>
              <a:t>міндетті</a:t>
            </a:r>
            <a:r>
              <a:rPr lang="ru-MD" sz="2000" dirty="0"/>
              <a:t> </a:t>
            </a:r>
            <a:r>
              <a:rPr lang="ru-MD" sz="2000" dirty="0" err="1"/>
              <a:t>түрде</a:t>
            </a:r>
            <a:r>
              <a:rPr lang="ru-MD" sz="2000" dirty="0"/>
              <a:t> </a:t>
            </a:r>
            <a:r>
              <a:rPr lang="ru-MD" sz="2000" dirty="0" err="1"/>
              <a:t>пайдаланумен</a:t>
            </a:r>
            <a:r>
              <a:rPr lang="ru-MD" sz="2000" dirty="0"/>
              <a:t> </a:t>
            </a:r>
            <a:r>
              <a:rPr lang="ru-MD" sz="2000" dirty="0" err="1"/>
              <a:t>байланысты</a:t>
            </a:r>
            <a:r>
              <a:rPr lang="ru-MD" sz="2000" dirty="0"/>
              <a:t>. </a:t>
            </a:r>
            <a:r>
              <a:rPr lang="ru-RU" sz="2000" dirty="0"/>
              <a:t/>
            </a:r>
            <a:br>
              <a:rPr lang="ru-RU" sz="2000" dirty="0"/>
            </a:br>
            <a:r>
              <a:rPr lang="ru-MD" sz="2000" i="1" dirty="0">
                <a:solidFill>
                  <a:srgbClr val="FF0000"/>
                </a:solidFill>
              </a:rPr>
              <a:t>Калькуляция</a:t>
            </a:r>
            <a:r>
              <a:rPr lang="ru-MD" sz="2000" dirty="0">
                <a:solidFill>
                  <a:srgbClr val="FF0000"/>
                </a:solidFill>
              </a:rPr>
              <a:t> </a:t>
            </a:r>
            <a:r>
              <a:rPr lang="ru-MD" sz="2000" dirty="0"/>
              <a:t>– </a:t>
            </a:r>
            <a:r>
              <a:rPr lang="ru-MD" sz="2000" dirty="0" err="1"/>
              <a:t>шығындарды</a:t>
            </a:r>
            <a:r>
              <a:rPr lang="ru-MD" sz="2000" dirty="0"/>
              <a:t> </a:t>
            </a:r>
            <a:r>
              <a:rPr lang="ru-MD" sz="2000" dirty="0" err="1"/>
              <a:t>топтастыру</a:t>
            </a:r>
            <a:r>
              <a:rPr lang="ru-MD" sz="2000" dirty="0"/>
              <a:t> мен </a:t>
            </a:r>
            <a:r>
              <a:rPr lang="ru-MD" sz="2000" dirty="0" err="1"/>
              <a:t>сатылып</a:t>
            </a:r>
            <a:r>
              <a:rPr lang="ru-MD" sz="2000" dirty="0"/>
              <a:t> </a:t>
            </a:r>
            <a:r>
              <a:rPr lang="ru-MD" sz="2000" dirty="0" err="1"/>
              <a:t>алынған</a:t>
            </a:r>
            <a:r>
              <a:rPr lang="ru-MD" sz="2000" dirty="0"/>
              <a:t> </a:t>
            </a:r>
            <a:r>
              <a:rPr lang="ru-MD" sz="2000" dirty="0" err="1"/>
              <a:t>материалдық</a:t>
            </a:r>
            <a:r>
              <a:rPr lang="ru-MD" sz="2000" dirty="0"/>
              <a:t> </a:t>
            </a:r>
            <a:r>
              <a:rPr lang="ru-MD" sz="2000" dirty="0" err="1"/>
              <a:t>құндылықтардың</a:t>
            </a:r>
            <a:r>
              <a:rPr lang="ru-MD" sz="2000" dirty="0"/>
              <a:t>, </a:t>
            </a:r>
            <a:r>
              <a:rPr lang="ru-MD" sz="2000" dirty="0" err="1"/>
              <a:t>әзірленген</a:t>
            </a:r>
            <a:r>
              <a:rPr lang="ru-MD" sz="2000" dirty="0"/>
              <a:t> </a:t>
            </a:r>
            <a:r>
              <a:rPr lang="ru-MD" sz="2000" dirty="0" err="1"/>
              <a:t>өнімдер</a:t>
            </a:r>
            <a:r>
              <a:rPr lang="ru-MD" sz="2000" dirty="0"/>
              <a:t> мен </a:t>
            </a:r>
            <a:r>
              <a:rPr lang="ru-MD" sz="2000" dirty="0" err="1"/>
              <a:t>атқарылған</a:t>
            </a:r>
            <a:r>
              <a:rPr lang="ru-MD" sz="2000" dirty="0"/>
              <a:t> </a:t>
            </a:r>
            <a:r>
              <a:rPr lang="ru-MD" sz="2000" dirty="0" err="1"/>
              <a:t>жқмыстардың</a:t>
            </a:r>
            <a:r>
              <a:rPr lang="ru-MD" sz="2000" dirty="0"/>
              <a:t> </a:t>
            </a:r>
            <a:r>
              <a:rPr lang="ru-MD" sz="2000" dirty="0" err="1"/>
              <a:t>өзіндік</a:t>
            </a:r>
            <a:r>
              <a:rPr lang="ru-MD" sz="2000" dirty="0"/>
              <a:t> </a:t>
            </a:r>
            <a:r>
              <a:rPr lang="ru-MD" sz="2000" dirty="0" err="1"/>
              <a:t>құнын</a:t>
            </a:r>
            <a:r>
              <a:rPr lang="ru-MD" sz="2000" dirty="0"/>
              <a:t> </a:t>
            </a:r>
            <a:r>
              <a:rPr lang="ru-MD" sz="2000" dirty="0" err="1"/>
              <a:t>анықтау</a:t>
            </a:r>
            <a:r>
              <a:rPr lang="ru-MD" sz="2000" dirty="0"/>
              <a:t> </a:t>
            </a:r>
            <a:r>
              <a:rPr lang="ru-MD" sz="2000" dirty="0" err="1"/>
              <a:t>әдісі</a:t>
            </a:r>
            <a:r>
              <a:rPr lang="ru-MD" sz="2000" dirty="0"/>
              <a:t>.</a:t>
            </a:r>
            <a:r>
              <a:rPr lang="ru-RU" sz="2000" dirty="0"/>
              <a:t/>
            </a:r>
            <a:br>
              <a:rPr lang="ru-RU" sz="2000" dirty="0"/>
            </a:br>
            <a:r>
              <a:rPr lang="ru-MD" sz="2000" i="1" dirty="0" err="1">
                <a:solidFill>
                  <a:srgbClr val="FF0000"/>
                </a:solidFill>
              </a:rPr>
              <a:t>Бухгалтерлік</a:t>
            </a:r>
            <a:r>
              <a:rPr lang="ru-MD" sz="2000" i="1" dirty="0">
                <a:solidFill>
                  <a:srgbClr val="FF0000"/>
                </a:solidFill>
              </a:rPr>
              <a:t> </a:t>
            </a:r>
            <a:r>
              <a:rPr lang="ru-MD" sz="2000" i="1" dirty="0" err="1">
                <a:solidFill>
                  <a:srgbClr val="FF0000"/>
                </a:solidFill>
              </a:rPr>
              <a:t>шоттар</a:t>
            </a:r>
            <a:r>
              <a:rPr lang="ru-MD" sz="2000" dirty="0">
                <a:solidFill>
                  <a:srgbClr val="FF0000"/>
                </a:solidFill>
              </a:rPr>
              <a:t> </a:t>
            </a:r>
            <a:r>
              <a:rPr lang="ru-MD" sz="2000" dirty="0"/>
              <a:t>– </a:t>
            </a:r>
            <a:r>
              <a:rPr lang="ru-MD" sz="2000" dirty="0" err="1"/>
              <a:t>кәсіпорын</a:t>
            </a:r>
            <a:r>
              <a:rPr lang="ru-MD" sz="2000" dirty="0"/>
              <a:t> </a:t>
            </a:r>
            <a:r>
              <a:rPr lang="ru-MD" sz="2000" dirty="0" err="1"/>
              <a:t>мүлкінің</a:t>
            </a:r>
            <a:r>
              <a:rPr lang="ru-MD" sz="2000" dirty="0"/>
              <a:t> </a:t>
            </a:r>
            <a:r>
              <a:rPr lang="ru-MD" sz="2000" dirty="0" err="1"/>
              <a:t>және</a:t>
            </a:r>
            <a:r>
              <a:rPr lang="ru-MD" sz="2000" dirty="0"/>
              <a:t> </a:t>
            </a:r>
            <a:r>
              <a:rPr lang="ru-MD" sz="2000" dirty="0" err="1"/>
              <a:t>олардың</a:t>
            </a:r>
            <a:r>
              <a:rPr lang="ru-MD" sz="2000" dirty="0"/>
              <a:t> </a:t>
            </a:r>
            <a:r>
              <a:rPr lang="ru-MD" sz="2000" dirty="0" err="1"/>
              <a:t>құрылу</a:t>
            </a:r>
            <a:r>
              <a:rPr lang="ru-MD" sz="2000" dirty="0"/>
              <a:t> </a:t>
            </a:r>
            <a:r>
              <a:rPr lang="ru-MD" sz="2000" dirty="0" err="1"/>
              <a:t>көздерінің</a:t>
            </a:r>
            <a:r>
              <a:rPr lang="ru-MD" sz="2000" dirty="0"/>
              <a:t> </a:t>
            </a:r>
            <a:r>
              <a:rPr lang="ru-MD" sz="2000" dirty="0" err="1"/>
              <a:t>құрамында</a:t>
            </a:r>
            <a:r>
              <a:rPr lang="ru-MD" sz="2000" dirty="0"/>
              <a:t> </a:t>
            </a:r>
            <a:r>
              <a:rPr lang="ru-MD" sz="2000" dirty="0" err="1"/>
              <a:t>болып</a:t>
            </a:r>
            <a:r>
              <a:rPr lang="ru-MD" sz="2000" dirty="0"/>
              <a:t> </a:t>
            </a:r>
            <a:r>
              <a:rPr lang="ru-MD" sz="2000" dirty="0" err="1"/>
              <a:t>жататын</a:t>
            </a:r>
            <a:r>
              <a:rPr lang="ru-MD" sz="2000" dirty="0"/>
              <a:t> </a:t>
            </a:r>
            <a:r>
              <a:rPr lang="ru-MD" sz="2000" dirty="0" err="1"/>
              <a:t>өзгерістерді</a:t>
            </a:r>
            <a:r>
              <a:rPr lang="ru-MD" sz="2000" dirty="0"/>
              <a:t> </a:t>
            </a:r>
            <a:r>
              <a:rPr lang="ru-MD" sz="2000" dirty="0" err="1"/>
              <a:t>ағымда</a:t>
            </a:r>
            <a:r>
              <a:rPr lang="ru-MD" sz="2000" dirty="0"/>
              <a:t> </a:t>
            </a:r>
            <a:r>
              <a:rPr lang="ru-MD" sz="2000" dirty="0" err="1"/>
              <a:t>есепке</a:t>
            </a:r>
            <a:r>
              <a:rPr lang="ru-MD" sz="2000" dirty="0"/>
              <a:t> </a:t>
            </a:r>
            <a:r>
              <a:rPr lang="ru-MD" sz="2000" dirty="0" err="1"/>
              <a:t>алу</a:t>
            </a:r>
            <a:r>
              <a:rPr lang="ru-MD" sz="2000" dirty="0"/>
              <a:t> </a:t>
            </a:r>
            <a:r>
              <a:rPr lang="ru-MD" sz="2000" dirty="0" err="1"/>
              <a:t>үшін</a:t>
            </a:r>
            <a:r>
              <a:rPr lang="ru-MD" sz="2000" dirty="0"/>
              <a:t> </a:t>
            </a:r>
            <a:r>
              <a:rPr lang="ru-MD" sz="2000" dirty="0" err="1"/>
              <a:t>арналған</a:t>
            </a:r>
            <a:r>
              <a:rPr lang="ru-MD" sz="2000" dirty="0"/>
              <a:t>. </a:t>
            </a:r>
            <a:r>
              <a:rPr lang="ru-MD" sz="2000" dirty="0" err="1"/>
              <a:t>Мүліктердің</a:t>
            </a:r>
            <a:r>
              <a:rPr lang="ru-MD" sz="2000" dirty="0"/>
              <a:t> </a:t>
            </a:r>
            <a:r>
              <a:rPr lang="ru-MD" sz="2000" dirty="0" err="1"/>
              <a:t>әрбір</a:t>
            </a:r>
            <a:r>
              <a:rPr lang="ru-MD" sz="2000" dirty="0"/>
              <a:t> </a:t>
            </a:r>
            <a:r>
              <a:rPr lang="ru-MD" sz="2000" dirty="0" err="1"/>
              <a:t>түрі</a:t>
            </a:r>
            <a:r>
              <a:rPr lang="ru-MD" sz="2000" dirty="0"/>
              <a:t> мен </a:t>
            </a:r>
            <a:r>
              <a:rPr lang="ru-MD" sz="2000" dirty="0" err="1"/>
              <a:t>олардың</a:t>
            </a:r>
            <a:r>
              <a:rPr lang="ru-MD" sz="2000" dirty="0"/>
              <a:t> </a:t>
            </a:r>
            <a:r>
              <a:rPr lang="ru-MD" sz="2000" dirty="0" err="1"/>
              <a:t>құрылу</a:t>
            </a:r>
            <a:r>
              <a:rPr lang="ru-MD" sz="2000" dirty="0"/>
              <a:t> </a:t>
            </a:r>
            <a:r>
              <a:rPr lang="ru-MD" sz="2000" dirty="0" err="1"/>
              <a:t>көздеріне</a:t>
            </a:r>
            <a:r>
              <a:rPr lang="ru-MD" sz="2000" dirty="0"/>
              <a:t> </a:t>
            </a:r>
            <a:r>
              <a:rPr lang="ru-MD" sz="2000" dirty="0" err="1"/>
              <a:t>жеке</a:t>
            </a:r>
            <a:r>
              <a:rPr lang="ru-MD" sz="2000" dirty="0"/>
              <a:t> </a:t>
            </a:r>
            <a:r>
              <a:rPr lang="ru-MD" sz="2000" dirty="0" err="1"/>
              <a:t>шот</a:t>
            </a:r>
            <a:r>
              <a:rPr lang="ru-MD" sz="2000" dirty="0"/>
              <a:t> </a:t>
            </a:r>
            <a:r>
              <a:rPr lang="ru-MD" sz="2000" dirty="0" err="1" smtClean="0"/>
              <a:t>ашылады</a:t>
            </a:r>
            <a:r>
              <a:rPr lang="ru-MD" sz="2000" dirty="0" smtClean="0"/>
              <a:t>. </a:t>
            </a:r>
            <a:r>
              <a:rPr lang="ru-MD" sz="2000" dirty="0" err="1" smtClean="0"/>
              <a:t>Мысалы</a:t>
            </a:r>
            <a:r>
              <a:rPr lang="ru-MD" sz="2000" dirty="0"/>
              <a:t>,  </a:t>
            </a:r>
            <a:r>
              <a:rPr lang="ru-RU" sz="2000" dirty="0"/>
              <a:t/>
            </a:r>
            <a:br>
              <a:rPr lang="ru-RU" sz="2000" dirty="0"/>
            </a:br>
            <a:r>
              <a:rPr lang="ru-MD" sz="2000" dirty="0"/>
              <a:t>- 1020 «</a:t>
            </a:r>
            <a:r>
              <a:rPr lang="ru-MD" sz="2000" dirty="0" err="1"/>
              <a:t>Есеп</a:t>
            </a:r>
            <a:r>
              <a:rPr lang="ru-MD" sz="2000" dirty="0"/>
              <a:t> </a:t>
            </a:r>
            <a:r>
              <a:rPr lang="ru-MD" sz="2000" dirty="0" err="1"/>
              <a:t>айырысу</a:t>
            </a:r>
            <a:r>
              <a:rPr lang="ru-MD" sz="2000" dirty="0"/>
              <a:t> </a:t>
            </a:r>
            <a:r>
              <a:rPr lang="ru-MD" sz="2000" dirty="0" err="1"/>
              <a:t>шотындағы</a:t>
            </a:r>
            <a:r>
              <a:rPr lang="ru-MD" sz="2000" dirty="0"/>
              <a:t> </a:t>
            </a:r>
            <a:r>
              <a:rPr lang="ru-MD" sz="2000" dirty="0" err="1"/>
              <a:t>қолма-қол</a:t>
            </a:r>
            <a:r>
              <a:rPr lang="ru-MD" sz="2000" dirty="0"/>
              <a:t> </a:t>
            </a:r>
            <a:r>
              <a:rPr lang="ru-MD" sz="2000" dirty="0" err="1"/>
              <a:t>ақшалар</a:t>
            </a:r>
            <a:r>
              <a:rPr lang="ru-MD" sz="2000" dirty="0"/>
              <a:t>» </a:t>
            </a:r>
            <a:r>
              <a:rPr lang="ru-RU" sz="2000" dirty="0"/>
              <a:t/>
            </a:r>
            <a:br>
              <a:rPr lang="ru-RU" sz="2000" dirty="0"/>
            </a:br>
            <a:r>
              <a:rPr lang="ru-MD" sz="2000" dirty="0"/>
              <a:t>- 1010 «</a:t>
            </a:r>
            <a:r>
              <a:rPr lang="ru-MD" sz="2000" dirty="0" err="1"/>
              <a:t>Кассадағы</a:t>
            </a:r>
            <a:r>
              <a:rPr lang="ru-MD" sz="2000" dirty="0"/>
              <a:t> </a:t>
            </a:r>
            <a:r>
              <a:rPr lang="ru-MD" sz="2000" dirty="0" err="1"/>
              <a:t>ұлттық</a:t>
            </a:r>
            <a:r>
              <a:rPr lang="ru-MD" sz="2000" dirty="0"/>
              <a:t> </a:t>
            </a:r>
            <a:r>
              <a:rPr lang="ru-MD" sz="2000" dirty="0" err="1"/>
              <a:t>валютамен</a:t>
            </a:r>
            <a:r>
              <a:rPr lang="ru-MD" sz="2000" dirty="0"/>
              <a:t> </a:t>
            </a:r>
            <a:r>
              <a:rPr lang="ru-MD" sz="2000" dirty="0" err="1"/>
              <a:t>берілетін</a:t>
            </a:r>
            <a:r>
              <a:rPr lang="ru-MD" sz="2000" dirty="0"/>
              <a:t> </a:t>
            </a:r>
            <a:r>
              <a:rPr lang="ru-MD" sz="2000" dirty="0" err="1"/>
              <a:t>қолма-қол</a:t>
            </a:r>
            <a:r>
              <a:rPr lang="ru-MD" sz="2000" dirty="0"/>
              <a:t> </a:t>
            </a:r>
            <a:r>
              <a:rPr lang="ru-MD" sz="2000" dirty="0" err="1"/>
              <a:t>ақшалар</a:t>
            </a:r>
            <a:r>
              <a:rPr lang="ru-MD" sz="2000" dirty="0"/>
              <a:t>»</a:t>
            </a:r>
            <a:r>
              <a:rPr lang="ru-RU" sz="2000" dirty="0"/>
              <a:t/>
            </a:r>
            <a:br>
              <a:rPr lang="ru-RU" sz="2000" dirty="0"/>
            </a:br>
            <a:r>
              <a:rPr lang="ru-MD" sz="2000" i="1" dirty="0" err="1">
                <a:solidFill>
                  <a:srgbClr val="FF0000"/>
                </a:solidFill>
              </a:rPr>
              <a:t>Екіжақты</a:t>
            </a:r>
            <a:r>
              <a:rPr lang="ru-MD" sz="2000" i="1" dirty="0">
                <a:solidFill>
                  <a:srgbClr val="FF0000"/>
                </a:solidFill>
              </a:rPr>
              <a:t> </a:t>
            </a:r>
            <a:r>
              <a:rPr lang="ru-MD" sz="2000" i="1" dirty="0" err="1">
                <a:solidFill>
                  <a:srgbClr val="FF0000"/>
                </a:solidFill>
              </a:rPr>
              <a:t>жазу</a:t>
            </a:r>
            <a:r>
              <a:rPr lang="ru-MD" sz="2000" dirty="0">
                <a:solidFill>
                  <a:srgbClr val="FF0000"/>
                </a:solidFill>
              </a:rPr>
              <a:t> </a:t>
            </a:r>
            <a:r>
              <a:rPr lang="ru-MD" sz="2000" dirty="0"/>
              <a:t>-  </a:t>
            </a:r>
            <a:r>
              <a:rPr lang="ru-MD" sz="2000" dirty="0" err="1"/>
              <a:t>шаруашылық</a:t>
            </a:r>
            <a:r>
              <a:rPr lang="ru-MD" sz="2000" dirty="0"/>
              <a:t> </a:t>
            </a:r>
            <a:r>
              <a:rPr lang="ru-MD" sz="2000" dirty="0" err="1"/>
              <a:t>әрекеттерді</a:t>
            </a:r>
            <a:r>
              <a:rPr lang="ru-MD" sz="2000" dirty="0"/>
              <a:t> </a:t>
            </a:r>
            <a:r>
              <a:rPr lang="ru-MD" sz="2000" dirty="0" err="1"/>
              <a:t>бір</a:t>
            </a:r>
            <a:r>
              <a:rPr lang="ru-MD" sz="2000" dirty="0"/>
              <a:t> </a:t>
            </a:r>
            <a:r>
              <a:rPr lang="ru-MD" sz="2000" dirty="0" err="1"/>
              <a:t>мезгілде</a:t>
            </a:r>
            <a:r>
              <a:rPr lang="ru-MD" sz="2000" dirty="0"/>
              <a:t> </a:t>
            </a:r>
            <a:r>
              <a:rPr lang="ru-MD" sz="2000" dirty="0" err="1"/>
              <a:t>бірдей</a:t>
            </a:r>
            <a:r>
              <a:rPr lang="ru-MD" sz="2000" dirty="0"/>
              <a:t> </a:t>
            </a:r>
            <a:r>
              <a:rPr lang="ru-MD" sz="2000" dirty="0" err="1"/>
              <a:t>сомада</a:t>
            </a:r>
            <a:r>
              <a:rPr lang="ru-MD" sz="2000" dirty="0"/>
              <a:t> </a:t>
            </a:r>
            <a:r>
              <a:rPr lang="ru-MD" sz="2000" dirty="0" err="1"/>
              <a:t>екі</a:t>
            </a:r>
            <a:r>
              <a:rPr lang="ru-MD" sz="2000" dirty="0"/>
              <a:t> </a:t>
            </a:r>
            <a:r>
              <a:rPr lang="ru-MD" sz="2000" dirty="0" err="1"/>
              <a:t>шотта</a:t>
            </a:r>
            <a:r>
              <a:rPr lang="ru-MD" sz="2000" dirty="0"/>
              <a:t> </a:t>
            </a:r>
            <a:r>
              <a:rPr lang="ru-MD" sz="2000" dirty="0" err="1"/>
              <a:t>көрсету</a:t>
            </a:r>
            <a:r>
              <a:rPr lang="ru-MD" sz="2000" dirty="0"/>
              <a:t>, </a:t>
            </a:r>
            <a:r>
              <a:rPr lang="ru-MD" sz="2000" dirty="0" err="1"/>
              <a:t>яғни</a:t>
            </a:r>
            <a:r>
              <a:rPr lang="ru-MD" sz="2000" dirty="0"/>
              <a:t> </a:t>
            </a:r>
            <a:r>
              <a:rPr lang="ru-MD" sz="2000" dirty="0" err="1"/>
              <a:t>әрбір</a:t>
            </a:r>
            <a:r>
              <a:rPr lang="ru-MD" sz="2000" dirty="0"/>
              <a:t> </a:t>
            </a:r>
            <a:r>
              <a:rPr lang="ru-MD" sz="2000" dirty="0" err="1"/>
              <a:t>шаруашылық</a:t>
            </a:r>
            <a:r>
              <a:rPr lang="ru-MD" sz="2000" dirty="0"/>
              <a:t> </a:t>
            </a:r>
            <a:r>
              <a:rPr lang="ru-MD" sz="2000" dirty="0" err="1"/>
              <a:t>әрекеті</a:t>
            </a:r>
            <a:r>
              <a:rPr lang="ru-MD" sz="2000" dirty="0"/>
              <a:t> </a:t>
            </a:r>
            <a:r>
              <a:rPr lang="ru-MD" sz="2000" dirty="0" err="1"/>
              <a:t>екі</a:t>
            </a:r>
            <a:r>
              <a:rPr lang="ru-MD" sz="2000" dirty="0"/>
              <a:t> </a:t>
            </a:r>
            <a:r>
              <a:rPr lang="ru-MD" sz="2000" dirty="0" err="1"/>
              <a:t>рет</a:t>
            </a:r>
            <a:r>
              <a:rPr lang="ru-MD" sz="2000" dirty="0"/>
              <a:t> </a:t>
            </a:r>
            <a:r>
              <a:rPr lang="ru-MD" sz="2000" dirty="0" err="1"/>
              <a:t>тең</a:t>
            </a:r>
            <a:r>
              <a:rPr lang="ru-MD" sz="2000" dirty="0"/>
              <a:t> </a:t>
            </a:r>
            <a:r>
              <a:rPr lang="ru-MD" sz="2000" dirty="0" err="1"/>
              <a:t>сомамен</a:t>
            </a:r>
            <a:r>
              <a:rPr lang="ru-MD" sz="2000" dirty="0"/>
              <a:t> </a:t>
            </a:r>
            <a:r>
              <a:rPr lang="ru-MD" sz="2000" dirty="0" err="1"/>
              <a:t>бір</a:t>
            </a:r>
            <a:r>
              <a:rPr lang="ru-MD" sz="2000" dirty="0"/>
              <a:t> </a:t>
            </a:r>
            <a:r>
              <a:rPr lang="ru-MD" sz="2000" dirty="0" err="1"/>
              <a:t>шоттың</a:t>
            </a:r>
            <a:r>
              <a:rPr lang="ru-MD" sz="2000" dirty="0"/>
              <a:t> </a:t>
            </a:r>
            <a:r>
              <a:rPr lang="ru-MD" sz="2000" dirty="0" err="1"/>
              <a:t>дебетінде</a:t>
            </a:r>
            <a:r>
              <a:rPr lang="ru-MD" sz="2000" dirty="0"/>
              <a:t> </a:t>
            </a:r>
            <a:r>
              <a:rPr lang="ru-MD" sz="2000" dirty="0" err="1"/>
              <a:t>және</a:t>
            </a:r>
            <a:r>
              <a:rPr lang="ru-MD" sz="2000" dirty="0"/>
              <a:t> </a:t>
            </a:r>
            <a:r>
              <a:rPr lang="ru-MD" sz="2000" dirty="0" err="1"/>
              <a:t>басқа</a:t>
            </a:r>
            <a:r>
              <a:rPr lang="ru-MD" sz="2000" dirty="0"/>
              <a:t> </a:t>
            </a:r>
            <a:r>
              <a:rPr lang="ru-MD" sz="2000" dirty="0" err="1"/>
              <a:t>шоттың</a:t>
            </a:r>
            <a:r>
              <a:rPr lang="ru-MD" sz="2000" dirty="0"/>
              <a:t> </a:t>
            </a:r>
            <a:r>
              <a:rPr lang="ru-MD" sz="2000" dirty="0" err="1"/>
              <a:t>кредитінде</a:t>
            </a:r>
            <a:r>
              <a:rPr lang="ru-MD" sz="2000" dirty="0"/>
              <a:t> </a:t>
            </a:r>
            <a:r>
              <a:rPr lang="ru-MD" sz="2000" dirty="0" err="1"/>
              <a:t>жазылады</a:t>
            </a:r>
            <a:r>
              <a:rPr lang="ru-MD" sz="2000" dirty="0"/>
              <a:t>. </a:t>
            </a:r>
            <a:r>
              <a:rPr lang="ru-MD" sz="2000" dirty="0" err="1"/>
              <a:t>Мысалы</a:t>
            </a:r>
            <a:r>
              <a:rPr lang="ru-MD" sz="2000" dirty="0"/>
              <a:t>, </a:t>
            </a:r>
            <a:r>
              <a:rPr lang="ru-MD" sz="2000" dirty="0" err="1"/>
              <a:t>жұмысшылар</a:t>
            </a:r>
            <a:r>
              <a:rPr lang="ru-MD" sz="2000" dirty="0"/>
              <a:t> мен </a:t>
            </a:r>
            <a:r>
              <a:rPr lang="ru-MD" sz="2000" dirty="0" err="1"/>
              <a:t>қызметкерлердің</a:t>
            </a:r>
            <a:r>
              <a:rPr lang="ru-MD" sz="2000" dirty="0"/>
              <a:t> </a:t>
            </a:r>
            <a:r>
              <a:rPr lang="ru-MD" sz="2000" dirty="0" err="1"/>
              <a:t>төлемақысын</a:t>
            </a:r>
            <a:r>
              <a:rPr lang="ru-MD" sz="2000" dirty="0"/>
              <a:t> беру </a:t>
            </a:r>
            <a:r>
              <a:rPr lang="ru-MD" sz="2000" dirty="0" err="1"/>
              <a:t>үшін</a:t>
            </a:r>
            <a:r>
              <a:rPr lang="ru-MD" sz="2000" dirty="0"/>
              <a:t> </a:t>
            </a:r>
            <a:r>
              <a:rPr lang="ru-MD" sz="2000" dirty="0" err="1"/>
              <a:t>есепшоттан</a:t>
            </a:r>
            <a:r>
              <a:rPr lang="ru-MD" sz="2000" dirty="0"/>
              <a:t> </a:t>
            </a:r>
            <a:r>
              <a:rPr lang="ru-MD" sz="2000" dirty="0" err="1"/>
              <a:t>кассаға</a:t>
            </a:r>
            <a:r>
              <a:rPr lang="ru-MD" sz="2000" dirty="0"/>
              <a:t> 25 000 </a:t>
            </a:r>
            <a:r>
              <a:rPr lang="ru-MD" sz="2000" dirty="0" err="1"/>
              <a:t>теңге</a:t>
            </a:r>
            <a:r>
              <a:rPr lang="ru-MD" sz="2000" dirty="0"/>
              <a:t> </a:t>
            </a:r>
            <a:r>
              <a:rPr lang="ru-MD" sz="2000" dirty="0" err="1"/>
              <a:t>ақша</a:t>
            </a:r>
            <a:r>
              <a:rPr lang="ru-MD" sz="2000" dirty="0"/>
              <a:t> </a:t>
            </a:r>
            <a:r>
              <a:rPr lang="ru-MD" sz="2000" dirty="0" err="1"/>
              <a:t>қаражаты</a:t>
            </a:r>
            <a:r>
              <a:rPr lang="ru-MD" sz="2000" dirty="0"/>
              <a:t> </a:t>
            </a:r>
            <a:r>
              <a:rPr lang="ru-MD" sz="2000" dirty="0" err="1"/>
              <a:t>алынды</a:t>
            </a:r>
            <a:r>
              <a:rPr lang="ru-MD" sz="2000" dirty="0"/>
              <a:t>.</a:t>
            </a:r>
            <a:r>
              <a:rPr lang="ru-RU" sz="2000" dirty="0"/>
              <a:t/>
            </a:r>
            <a:br>
              <a:rPr lang="ru-RU" sz="2000" dirty="0"/>
            </a:br>
            <a:r>
              <a:rPr lang="ru-MD" sz="2000" i="1" dirty="0" err="1">
                <a:solidFill>
                  <a:srgbClr val="FF0000"/>
                </a:solidFill>
              </a:rPr>
              <a:t>Есеп</a:t>
            </a:r>
            <a:r>
              <a:rPr lang="ru-MD" sz="2000" i="1" dirty="0">
                <a:solidFill>
                  <a:srgbClr val="FF0000"/>
                </a:solidFill>
              </a:rPr>
              <a:t> беру</a:t>
            </a:r>
            <a:r>
              <a:rPr lang="ru-MD" sz="2000" dirty="0">
                <a:solidFill>
                  <a:srgbClr val="FF0000"/>
                </a:solidFill>
              </a:rPr>
              <a:t> </a:t>
            </a:r>
            <a:r>
              <a:rPr lang="ru-MD" sz="2000" dirty="0"/>
              <a:t>– </a:t>
            </a:r>
            <a:r>
              <a:rPr lang="ru-MD" sz="2000" dirty="0" err="1"/>
              <a:t>кәсіпорынның</a:t>
            </a:r>
            <a:r>
              <a:rPr lang="ru-MD" sz="2000" dirty="0"/>
              <a:t> </a:t>
            </a:r>
            <a:r>
              <a:rPr lang="ru-MD" sz="2000" dirty="0" err="1"/>
              <a:t>белгілі</a:t>
            </a:r>
            <a:r>
              <a:rPr lang="ru-MD" sz="2000" dirty="0"/>
              <a:t> </a:t>
            </a:r>
            <a:r>
              <a:rPr lang="ru-MD" sz="2000" dirty="0" err="1"/>
              <a:t>бір</a:t>
            </a:r>
            <a:r>
              <a:rPr lang="ru-MD" sz="2000" dirty="0"/>
              <a:t> </a:t>
            </a:r>
            <a:r>
              <a:rPr lang="ru-MD" sz="2000" dirty="0" err="1"/>
              <a:t>кезеңдегі</a:t>
            </a:r>
            <a:r>
              <a:rPr lang="ru-MD" sz="2000" dirty="0"/>
              <a:t> </a:t>
            </a:r>
            <a:r>
              <a:rPr lang="ru-MD" sz="2000" dirty="0" err="1"/>
              <a:t>өндірістік-шаруашылық</a:t>
            </a:r>
            <a:r>
              <a:rPr lang="ru-MD" sz="2000" dirty="0"/>
              <a:t> </a:t>
            </a:r>
            <a:r>
              <a:rPr lang="ru-MD" sz="2000" dirty="0" err="1"/>
              <a:t>және</a:t>
            </a:r>
            <a:r>
              <a:rPr lang="ru-MD" sz="2000" dirty="0"/>
              <a:t> </a:t>
            </a:r>
            <a:r>
              <a:rPr lang="ru-MD" sz="2000" dirty="0" err="1"/>
              <a:t>қаржы</a:t>
            </a:r>
            <a:r>
              <a:rPr lang="ru-MD" sz="2000" dirty="0"/>
              <a:t> </a:t>
            </a:r>
            <a:r>
              <a:rPr lang="ru-MD" sz="2000" dirty="0" err="1"/>
              <a:t>қызметтерін</a:t>
            </a:r>
            <a:r>
              <a:rPr lang="ru-MD" sz="2000" dirty="0"/>
              <a:t> </a:t>
            </a:r>
            <a:r>
              <a:rPr lang="ru-MD" sz="2000" dirty="0" err="1"/>
              <a:t>сипаттайтын</a:t>
            </a:r>
            <a:r>
              <a:rPr lang="ru-MD" sz="2000" dirty="0"/>
              <a:t> </a:t>
            </a:r>
            <a:r>
              <a:rPr lang="ru-MD" sz="2000" dirty="0" err="1"/>
              <a:t>көрсеткіштердің</a:t>
            </a:r>
            <a:r>
              <a:rPr lang="ru-MD" sz="2000" dirty="0"/>
              <a:t> </a:t>
            </a:r>
            <a:r>
              <a:rPr lang="ru-MD" sz="2000" dirty="0" err="1"/>
              <a:t>арнайы</a:t>
            </a:r>
            <a:r>
              <a:rPr lang="ru-MD" sz="2000" dirty="0"/>
              <a:t> </a:t>
            </a:r>
            <a:r>
              <a:rPr lang="ru-MD" sz="2000" dirty="0" err="1"/>
              <a:t>кестелерге</a:t>
            </a:r>
            <a:r>
              <a:rPr lang="ru-MD" sz="2000" dirty="0"/>
              <a:t> </a:t>
            </a:r>
            <a:r>
              <a:rPr lang="ru-MD" sz="2000" dirty="0" err="1"/>
              <a:t>топтастырылған</a:t>
            </a:r>
            <a:r>
              <a:rPr lang="ru-MD" sz="2000" dirty="0"/>
              <a:t> </a:t>
            </a:r>
            <a:r>
              <a:rPr lang="ru-MD" sz="2000" dirty="0" err="1"/>
              <a:t>жүйесі</a:t>
            </a:r>
            <a:r>
              <a:rPr lang="ru-MD" sz="2000" dirty="0"/>
              <a:t>.</a:t>
            </a:r>
            <a:r>
              <a:rPr lang="ru-RU" sz="2000" dirty="0"/>
              <a:t/>
            </a:r>
            <a:br>
              <a:rPr lang="ru-RU" sz="2000" dirty="0"/>
            </a:br>
            <a:endParaRPr lang="ru-RU" sz="2000" dirty="0"/>
          </a:p>
        </p:txBody>
      </p:sp>
    </p:spTree>
    <p:extLst>
      <p:ext uri="{BB962C8B-B14F-4D97-AF65-F5344CB8AC3E}">
        <p14:creationId xmlns:p14="http://schemas.microsoft.com/office/powerpoint/2010/main" val="626059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Параллакс">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290</Words>
  <Application>Microsoft Office PowerPoint</Application>
  <PresentationFormat>Широкоэкранный</PresentationFormat>
  <Paragraphs>34</Paragraphs>
  <Slides>8</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Calibri</vt:lpstr>
      <vt:lpstr>Corbel</vt:lpstr>
      <vt:lpstr>Times New Roman</vt:lpstr>
      <vt:lpstr>Параллакс</vt:lpstr>
      <vt:lpstr>Бухгалтерлік есептің пәні мен әдістері</vt:lpstr>
      <vt:lpstr>Бухгалтерлік есептің пәні және объектілері </vt:lpstr>
      <vt:lpstr>Бухгалтерлік есеп объектілері </vt:lpstr>
      <vt:lpstr>Презентация PowerPoint</vt:lpstr>
      <vt:lpstr>Презентация PowerPoint</vt:lpstr>
      <vt:lpstr>Бухгалтерлік есеп әдісі – бұл олардың көмегімен бухгалтерлік есеп пәні зерттелетін тәсілдер мен әдістердің жиынтығы. </vt:lpstr>
      <vt:lpstr>Презентация PowerPoint</vt:lpstr>
      <vt:lpstr>Бағалау – бухгалтерлік есеп объектілерін ақшалай және құндық түрде көрсету тәсілі.  Бағалау шаруашылық құралдары және олардың құрылу көздері туралы жалпылама деректерді алу үшін бухгалтерлік есепте ақшалай көрсеткіштерді міндетті түрде пайдаланумен байланысты.  Калькуляция – шығындарды топтастыру мен сатылып алынған материалдық құндылықтардың, әзірленген өнімдер мен атқарылған жқмыстардың өзіндік құнын анықтау әдісі. Бухгалтерлік шоттар – кәсіпорын мүлкінің және олардың құрылу көздерінің құрамында болып жататын өзгерістерді ағымда есепке алу үшін арналған. Мүліктердің әрбір түрі мен олардың құрылу көздеріне жеке шот ашылады. Мысалы,   - 1020 «Есеп айырысу шотындағы қолма-қол ақшалар»  - 1010 «Кассадағы ұлттық валютамен берілетін қолма-қол ақшалар» Екіжақты жазу -  шаруашылық әрекеттерді бір мезгілде бірдей сомада екі шотта көрсету, яғни әрбір шаруашылық әрекеті екі рет тең сомамен бір шоттың дебетінде және басқа шоттың кредитінде жазылады. Мысалы, жұмысшылар мен қызметкерлердің төлемақысын беру үшін есепшоттан кассаға 25 000 теңге ақша қаражаты алынды. Есеп беру – кәсіпорынның белгілі бір кезеңдегі өндірістік-шаруашылық және қаржы қызметтерін сипаттайтын көрсеткіштердің арнайы кестелерге топтастырылған жүйесі.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Гульжан</dc:creator>
  <cp:lastModifiedBy>Гульжан</cp:lastModifiedBy>
  <cp:revision>9</cp:revision>
  <dcterms:created xsi:type="dcterms:W3CDTF">2020-09-03T09:00:22Z</dcterms:created>
  <dcterms:modified xsi:type="dcterms:W3CDTF">2021-02-02T15:11:58Z</dcterms:modified>
</cp:coreProperties>
</file>